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igs" ContentType="application/vnd.openxmlformats-package.digital-signature-origin"/>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Masters/slideMaster1.xml" ContentType="application/vnd.openxmlformats-officedocument.presentationml.slideMaster+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_xmlsignatures/sig1.xml" ContentType="application/vnd.openxmlformats-package.digital-signature-xmlsignatur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58" r:id="rId3"/>
    <p:sldId id="260" r:id="rId4"/>
    <p:sldId id="292" r:id="rId5"/>
    <p:sldId id="261" r:id="rId6"/>
    <p:sldId id="265" r:id="rId7"/>
    <p:sldId id="264" r:id="rId8"/>
    <p:sldId id="262" r:id="rId9"/>
    <p:sldId id="269" r:id="rId10"/>
    <p:sldId id="291"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jFCq3ilzYEn2FMK5REpeDlIW6p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765F"/>
    <a:srgbClr val="D7D5C9"/>
    <a:srgbClr val="C39E81"/>
    <a:srgbClr val="ABB1A2"/>
    <a:srgbClr val="D8CBB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94660"/>
  </p:normalViewPr>
  <p:slideViewPr>
    <p:cSldViewPr snapToGrid="0">
      <p:cViewPr varScale="1">
        <p:scale>
          <a:sx n="104" d="100"/>
          <a:sy n="104" d="100"/>
        </p:scale>
        <p:origin x="100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68"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6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66"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6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2" name="Google Shape;217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a:extLst>
            <a:ext uri="{FF2B5EF4-FFF2-40B4-BE49-F238E27FC236}">
              <a16:creationId xmlns:a16="http://schemas.microsoft.com/office/drawing/2014/main" id="{BB833887-7C34-3C91-C0DE-B347B79332B4}"/>
            </a:ext>
          </a:extLst>
        </p:cNvPr>
        <p:cNvGrpSpPr/>
        <p:nvPr/>
      </p:nvGrpSpPr>
      <p:grpSpPr>
        <a:xfrm>
          <a:off x="0" y="0"/>
          <a:ext cx="0" cy="0"/>
          <a:chOff x="0" y="0"/>
          <a:chExt cx="0" cy="0"/>
        </a:xfrm>
      </p:grpSpPr>
      <p:sp>
        <p:nvSpPr>
          <p:cNvPr id="379" name="Google Shape;379;p5:notes">
            <a:extLst>
              <a:ext uri="{FF2B5EF4-FFF2-40B4-BE49-F238E27FC236}">
                <a16:creationId xmlns:a16="http://schemas.microsoft.com/office/drawing/2014/main" id="{FDDECA1E-EDBD-8FC1-04AB-0975BE388A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5:notes">
            <a:extLst>
              <a:ext uri="{FF2B5EF4-FFF2-40B4-BE49-F238E27FC236}">
                <a16:creationId xmlns:a16="http://schemas.microsoft.com/office/drawing/2014/main" id="{5C318B0C-1496-4582-205C-B47091D0F78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5:notes">
            <a:extLst>
              <a:ext uri="{FF2B5EF4-FFF2-40B4-BE49-F238E27FC236}">
                <a16:creationId xmlns:a16="http://schemas.microsoft.com/office/drawing/2014/main" id="{8C4D7487-4B8B-44F2-E8FF-965F83968A4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689912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 name="Google Shape;64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4" name="Google Shape;84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5" name="Google Shape;84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38"/>
          <p:cNvSpPr>
            <a:spLocks noGrp="1"/>
          </p:cNvSpPr>
          <p:nvPr>
            <p:ph type="pic" idx="2"/>
          </p:nvPr>
        </p:nvSpPr>
        <p:spPr>
          <a:xfrm>
            <a:off x="5549898" y="3195068"/>
            <a:ext cx="1549912" cy="970219"/>
          </a:xfrm>
          <a:prstGeom prst="rect">
            <a:avLst/>
          </a:prstGeom>
          <a:noFill/>
          <a:ln>
            <a:noFill/>
          </a:ln>
        </p:spPr>
      </p:sp>
      <p:sp>
        <p:nvSpPr>
          <p:cNvPr id="17" name="Google Shape;17;p38"/>
          <p:cNvSpPr>
            <a:spLocks noGrp="1"/>
          </p:cNvSpPr>
          <p:nvPr>
            <p:ph type="pic" idx="3"/>
          </p:nvPr>
        </p:nvSpPr>
        <p:spPr>
          <a:xfrm>
            <a:off x="8479942" y="1564534"/>
            <a:ext cx="2679691" cy="3101616"/>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5"/>
        <p:cNvGrpSpPr/>
        <p:nvPr/>
      </p:nvGrpSpPr>
      <p:grpSpPr>
        <a:xfrm>
          <a:off x="0" y="0"/>
          <a:ext cx="0" cy="0"/>
          <a:chOff x="0" y="0"/>
          <a:chExt cx="0" cy="0"/>
        </a:xfrm>
      </p:grpSpPr>
      <p:sp>
        <p:nvSpPr>
          <p:cNvPr id="106" name="Google Shape;106;p6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6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8" name="Google Shape;10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1"/>
        <p:cNvGrpSpPr/>
        <p:nvPr/>
      </p:nvGrpSpPr>
      <p:grpSpPr>
        <a:xfrm>
          <a:off x="0" y="0"/>
          <a:ext cx="0" cy="0"/>
          <a:chOff x="0" y="0"/>
          <a:chExt cx="0" cy="0"/>
        </a:xfrm>
      </p:grpSpPr>
      <p:sp>
        <p:nvSpPr>
          <p:cNvPr id="112" name="Google Shape;112;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6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6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8"/>
        <p:cNvGrpSpPr/>
        <p:nvPr/>
      </p:nvGrpSpPr>
      <p:grpSpPr>
        <a:xfrm>
          <a:off x="0" y="0"/>
          <a:ext cx="0" cy="0"/>
          <a:chOff x="0" y="0"/>
          <a:chExt cx="0" cy="0"/>
        </a:xfrm>
      </p:grpSpPr>
      <p:sp>
        <p:nvSpPr>
          <p:cNvPr id="119" name="Google Shape;119;p6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6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1" name="Google Shape;121;p6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6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3" name="Google Shape;123;p6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sp>
        <p:nvSpPr>
          <p:cNvPr id="128" name="Google Shape;128;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
        <p:nvSpPr>
          <p:cNvPr id="133" name="Google Shape;133;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6"/>
        <p:cNvGrpSpPr/>
        <p:nvPr/>
      </p:nvGrpSpPr>
      <p:grpSpPr>
        <a:xfrm>
          <a:off x="0" y="0"/>
          <a:ext cx="0" cy="0"/>
          <a:chOff x="0" y="0"/>
          <a:chExt cx="0" cy="0"/>
        </a:xfrm>
      </p:grpSpPr>
      <p:sp>
        <p:nvSpPr>
          <p:cNvPr id="137" name="Google Shape;137;p7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7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9" name="Google Shape;139;p7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0" name="Google Shape;140;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3"/>
        <p:cNvGrpSpPr/>
        <p:nvPr/>
      </p:nvGrpSpPr>
      <p:grpSpPr>
        <a:xfrm>
          <a:off x="0" y="0"/>
          <a:ext cx="0" cy="0"/>
          <a:chOff x="0" y="0"/>
          <a:chExt cx="0" cy="0"/>
        </a:xfrm>
      </p:grpSpPr>
      <p:sp>
        <p:nvSpPr>
          <p:cNvPr id="144" name="Google Shape;144;p7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71"/>
          <p:cNvSpPr>
            <a:spLocks noGrp="1"/>
          </p:cNvSpPr>
          <p:nvPr>
            <p:ph type="pic" idx="2"/>
          </p:nvPr>
        </p:nvSpPr>
        <p:spPr>
          <a:xfrm>
            <a:off x="5183188" y="987425"/>
            <a:ext cx="6172200" cy="4873625"/>
          </a:xfrm>
          <a:prstGeom prst="rect">
            <a:avLst/>
          </a:prstGeom>
          <a:noFill/>
          <a:ln>
            <a:noFill/>
          </a:ln>
        </p:spPr>
      </p:sp>
      <p:sp>
        <p:nvSpPr>
          <p:cNvPr id="146" name="Google Shape;146;p7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7" name="Google Shape;147;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0"/>
        <p:cNvGrpSpPr/>
        <p:nvPr/>
      </p:nvGrpSpPr>
      <p:grpSpPr>
        <a:xfrm>
          <a:off x="0" y="0"/>
          <a:ext cx="0" cy="0"/>
          <a:chOff x="0" y="0"/>
          <a:chExt cx="0" cy="0"/>
        </a:xfrm>
      </p:grpSpPr>
      <p:sp>
        <p:nvSpPr>
          <p:cNvPr id="151" name="Google Shape;151;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7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6"/>
        <p:cNvGrpSpPr/>
        <p:nvPr/>
      </p:nvGrpSpPr>
      <p:grpSpPr>
        <a:xfrm>
          <a:off x="0" y="0"/>
          <a:ext cx="0" cy="0"/>
          <a:chOff x="0" y="0"/>
          <a:chExt cx="0" cy="0"/>
        </a:xfrm>
      </p:grpSpPr>
      <p:sp>
        <p:nvSpPr>
          <p:cNvPr id="157" name="Google Shape;157;p7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7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62"/>
        <p:cNvGrpSpPr/>
        <p:nvPr/>
      </p:nvGrpSpPr>
      <p:grpSpPr>
        <a:xfrm>
          <a:off x="0" y="0"/>
          <a:ext cx="0" cy="0"/>
          <a:chOff x="0" y="0"/>
          <a:chExt cx="0" cy="0"/>
        </a:xfrm>
      </p:grpSpPr>
      <p:sp>
        <p:nvSpPr>
          <p:cNvPr id="163" name="Google Shape;163;p74"/>
          <p:cNvSpPr>
            <a:spLocks noGrp="1"/>
          </p:cNvSpPr>
          <p:nvPr>
            <p:ph type="pic" idx="2"/>
          </p:nvPr>
        </p:nvSpPr>
        <p:spPr>
          <a:xfrm>
            <a:off x="5549898" y="3195068"/>
            <a:ext cx="1549912" cy="970219"/>
          </a:xfrm>
          <a:prstGeom prst="rect">
            <a:avLst/>
          </a:prstGeom>
          <a:noFill/>
          <a:ln>
            <a:noFill/>
          </a:ln>
        </p:spPr>
      </p:sp>
      <p:sp>
        <p:nvSpPr>
          <p:cNvPr id="164" name="Google Shape;164;p74"/>
          <p:cNvSpPr>
            <a:spLocks noGrp="1"/>
          </p:cNvSpPr>
          <p:nvPr>
            <p:ph type="pic" idx="3"/>
          </p:nvPr>
        </p:nvSpPr>
        <p:spPr>
          <a:xfrm>
            <a:off x="8479942" y="1564534"/>
            <a:ext cx="2679691" cy="3101616"/>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18"/>
        <p:cNvGrpSpPr/>
        <p:nvPr/>
      </p:nvGrpSpPr>
      <p:grpSpPr>
        <a:xfrm>
          <a:off x="0" y="0"/>
          <a:ext cx="0" cy="0"/>
          <a:chOff x="0" y="0"/>
          <a:chExt cx="0" cy="0"/>
        </a:xfrm>
      </p:grpSpPr>
      <p:sp>
        <p:nvSpPr>
          <p:cNvPr id="19" name="Google Shape;19;p39"/>
          <p:cNvSpPr>
            <a:spLocks noGrp="1"/>
          </p:cNvSpPr>
          <p:nvPr>
            <p:ph type="pic" idx="2"/>
          </p:nvPr>
        </p:nvSpPr>
        <p:spPr>
          <a:xfrm>
            <a:off x="6041060" y="2152282"/>
            <a:ext cx="1511300" cy="1446638"/>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7_Title Slide">
  <p:cSld name="27_Title Slide">
    <p:spTree>
      <p:nvGrpSpPr>
        <p:cNvPr id="1" name="Shape 16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166"/>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_Title Slide">
  <p:cSld name="23_Title Slide">
    <p:spTree>
      <p:nvGrpSpPr>
        <p:cNvPr id="1" name="Shape 167"/>
        <p:cNvGrpSpPr/>
        <p:nvPr/>
      </p:nvGrpSpPr>
      <p:grpSpPr>
        <a:xfrm>
          <a:off x="0" y="0"/>
          <a:ext cx="0" cy="0"/>
          <a:chOff x="0" y="0"/>
          <a:chExt cx="0" cy="0"/>
        </a:xfrm>
      </p:grpSpPr>
      <p:sp>
        <p:nvSpPr>
          <p:cNvPr id="168" name="Google Shape;168;p77"/>
          <p:cNvSpPr>
            <a:spLocks noGrp="1"/>
          </p:cNvSpPr>
          <p:nvPr>
            <p:ph type="pic" idx="2"/>
          </p:nvPr>
        </p:nvSpPr>
        <p:spPr>
          <a:xfrm>
            <a:off x="6670542" y="2531639"/>
            <a:ext cx="4213595" cy="257435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16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2_Title Slide" userDrawn="1">
  <p:cSld name="42_Title Slide">
    <p:spTree>
      <p:nvGrpSpPr>
        <p:cNvPr id="1" name="Shape 51"/>
        <p:cNvGrpSpPr/>
        <p:nvPr/>
      </p:nvGrpSpPr>
      <p:grpSpPr>
        <a:xfrm>
          <a:off x="0" y="0"/>
          <a:ext cx="0" cy="0"/>
          <a:chOff x="0" y="0"/>
          <a:chExt cx="0" cy="0"/>
        </a:xfrm>
      </p:grpSpPr>
      <p:sp>
        <p:nvSpPr>
          <p:cNvPr id="4" name="Google Shape;52;p50">
            <a:extLst>
              <a:ext uri="{FF2B5EF4-FFF2-40B4-BE49-F238E27FC236}">
                <a16:creationId xmlns:a16="http://schemas.microsoft.com/office/drawing/2014/main" id="{CB965C8A-6920-10E6-D5EE-53DC422F054C}"/>
              </a:ext>
            </a:extLst>
          </p:cNvPr>
          <p:cNvSpPr>
            <a:spLocks noGrp="1"/>
          </p:cNvSpPr>
          <p:nvPr>
            <p:ph type="pic" idx="10"/>
          </p:nvPr>
        </p:nvSpPr>
        <p:spPr>
          <a:xfrm>
            <a:off x="7073898" y="1658023"/>
            <a:ext cx="4120815" cy="3777577"/>
          </a:xfrm>
          <a:prstGeom prst="rect">
            <a:avLst/>
          </a:prstGeom>
          <a:noFill/>
          <a:ln>
            <a:noFill/>
          </a:ln>
        </p:spPr>
      </p:sp>
      <p:sp>
        <p:nvSpPr>
          <p:cNvPr id="52" name="Google Shape;52;p50"/>
          <p:cNvSpPr>
            <a:spLocks noGrp="1"/>
          </p:cNvSpPr>
          <p:nvPr>
            <p:ph type="pic" idx="2"/>
          </p:nvPr>
        </p:nvSpPr>
        <p:spPr>
          <a:xfrm>
            <a:off x="1565065" y="3497609"/>
            <a:ext cx="4120814" cy="1937991"/>
          </a:xfrm>
          <a:prstGeom prst="rect">
            <a:avLst/>
          </a:prstGeom>
          <a:noFill/>
          <a:ln>
            <a:noFill/>
          </a:ln>
        </p:spPr>
      </p:sp>
    </p:spTree>
    <p:extLst>
      <p:ext uri="{BB962C8B-B14F-4D97-AF65-F5344CB8AC3E}">
        <p14:creationId xmlns:p14="http://schemas.microsoft.com/office/powerpoint/2010/main" val="13022909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9_Title Slide">
  <p:cSld name="19_Title Slide">
    <p:spTree>
      <p:nvGrpSpPr>
        <p:cNvPr id="1" name="Shape 42"/>
        <p:cNvGrpSpPr/>
        <p:nvPr/>
      </p:nvGrpSpPr>
      <p:grpSpPr>
        <a:xfrm>
          <a:off x="0" y="0"/>
          <a:ext cx="0" cy="0"/>
          <a:chOff x="0" y="0"/>
          <a:chExt cx="0" cy="0"/>
        </a:xfrm>
      </p:grpSpPr>
      <p:sp>
        <p:nvSpPr>
          <p:cNvPr id="43" name="Google Shape;43;p48"/>
          <p:cNvSpPr>
            <a:spLocks noGrp="1"/>
          </p:cNvSpPr>
          <p:nvPr>
            <p:ph type="pic" idx="2"/>
          </p:nvPr>
        </p:nvSpPr>
        <p:spPr>
          <a:xfrm>
            <a:off x="6612076" y="2055997"/>
            <a:ext cx="2265222" cy="1466776"/>
          </a:xfrm>
          <a:prstGeom prst="rect">
            <a:avLst/>
          </a:prstGeom>
          <a:noFill/>
          <a:ln>
            <a:noFill/>
          </a:ln>
        </p:spPr>
      </p:sp>
      <p:sp>
        <p:nvSpPr>
          <p:cNvPr id="44" name="Google Shape;44;p48"/>
          <p:cNvSpPr>
            <a:spLocks noGrp="1"/>
          </p:cNvSpPr>
          <p:nvPr>
            <p:ph type="pic" idx="3"/>
          </p:nvPr>
        </p:nvSpPr>
        <p:spPr>
          <a:xfrm>
            <a:off x="6612076" y="3795897"/>
            <a:ext cx="4300483" cy="1466776"/>
          </a:xfrm>
          <a:prstGeom prst="rect">
            <a:avLst/>
          </a:prstGeom>
          <a:noFill/>
          <a:ln>
            <a:noFill/>
          </a:ln>
        </p:spPr>
      </p:sp>
      <p:sp>
        <p:nvSpPr>
          <p:cNvPr id="45" name="Google Shape;45;p48"/>
          <p:cNvSpPr>
            <a:spLocks noGrp="1"/>
          </p:cNvSpPr>
          <p:nvPr>
            <p:ph type="pic" idx="4"/>
          </p:nvPr>
        </p:nvSpPr>
        <p:spPr>
          <a:xfrm>
            <a:off x="9128659" y="2055997"/>
            <a:ext cx="1783900" cy="1466775"/>
          </a:xfrm>
          <a:prstGeom prst="rect">
            <a:avLst/>
          </a:prstGeom>
          <a:noFill/>
          <a:ln>
            <a:noFill/>
          </a:ln>
        </p:spPr>
      </p:sp>
    </p:spTree>
    <p:extLst>
      <p:ext uri="{BB962C8B-B14F-4D97-AF65-F5344CB8AC3E}">
        <p14:creationId xmlns:p14="http://schemas.microsoft.com/office/powerpoint/2010/main" val="3324466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2_Title Slide">
  <p:cSld name="22_Title Slide">
    <p:spTree>
      <p:nvGrpSpPr>
        <p:cNvPr id="1" name="Shape 22"/>
        <p:cNvGrpSpPr/>
        <p:nvPr/>
      </p:nvGrpSpPr>
      <p:grpSpPr>
        <a:xfrm>
          <a:off x="0" y="0"/>
          <a:ext cx="0" cy="0"/>
          <a:chOff x="0" y="0"/>
          <a:chExt cx="0" cy="0"/>
        </a:xfrm>
      </p:grpSpPr>
      <p:sp>
        <p:nvSpPr>
          <p:cNvPr id="23" name="Google Shape;23;p41"/>
          <p:cNvSpPr>
            <a:spLocks noGrp="1"/>
          </p:cNvSpPr>
          <p:nvPr>
            <p:ph type="pic" idx="2"/>
          </p:nvPr>
        </p:nvSpPr>
        <p:spPr>
          <a:xfrm>
            <a:off x="8468127" y="1758568"/>
            <a:ext cx="2560250" cy="32385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24"/>
        <p:cNvGrpSpPr/>
        <p:nvPr/>
      </p:nvGrpSpPr>
      <p:grpSpPr>
        <a:xfrm>
          <a:off x="0" y="0"/>
          <a:ext cx="0" cy="0"/>
          <a:chOff x="0" y="0"/>
          <a:chExt cx="0" cy="0"/>
        </a:xfrm>
      </p:grpSpPr>
      <p:sp>
        <p:nvSpPr>
          <p:cNvPr id="25" name="Google Shape;25;p42"/>
          <p:cNvSpPr>
            <a:spLocks noGrp="1"/>
          </p:cNvSpPr>
          <p:nvPr>
            <p:ph type="pic" idx="2"/>
          </p:nvPr>
        </p:nvSpPr>
        <p:spPr>
          <a:xfrm>
            <a:off x="7234717" y="1913571"/>
            <a:ext cx="2781385" cy="3030857"/>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26"/>
        <p:cNvGrpSpPr/>
        <p:nvPr/>
      </p:nvGrpSpPr>
      <p:grpSpPr>
        <a:xfrm>
          <a:off x="0" y="0"/>
          <a:ext cx="0" cy="0"/>
          <a:chOff x="0" y="0"/>
          <a:chExt cx="0" cy="0"/>
        </a:xfrm>
      </p:grpSpPr>
      <p:sp>
        <p:nvSpPr>
          <p:cNvPr id="27" name="Google Shape;27;p43"/>
          <p:cNvSpPr>
            <a:spLocks noGrp="1"/>
          </p:cNvSpPr>
          <p:nvPr>
            <p:ph type="pic" idx="2"/>
          </p:nvPr>
        </p:nvSpPr>
        <p:spPr>
          <a:xfrm>
            <a:off x="5772394" y="2673135"/>
            <a:ext cx="960862" cy="539783"/>
          </a:xfrm>
          <a:prstGeom prst="rect">
            <a:avLst/>
          </a:prstGeom>
          <a:noFill/>
          <a:ln>
            <a:noFill/>
          </a:ln>
        </p:spPr>
      </p:sp>
      <p:sp>
        <p:nvSpPr>
          <p:cNvPr id="28" name="Google Shape;28;p43"/>
          <p:cNvSpPr>
            <a:spLocks noGrp="1"/>
          </p:cNvSpPr>
          <p:nvPr>
            <p:ph type="pic" idx="3"/>
          </p:nvPr>
        </p:nvSpPr>
        <p:spPr>
          <a:xfrm>
            <a:off x="5772394" y="3362292"/>
            <a:ext cx="960862" cy="539783"/>
          </a:xfrm>
          <a:prstGeom prst="rect">
            <a:avLst/>
          </a:prstGeom>
          <a:noFill/>
          <a:ln>
            <a:noFill/>
          </a:ln>
        </p:spPr>
      </p:sp>
      <p:sp>
        <p:nvSpPr>
          <p:cNvPr id="29" name="Google Shape;29;p43"/>
          <p:cNvSpPr>
            <a:spLocks noGrp="1"/>
          </p:cNvSpPr>
          <p:nvPr>
            <p:ph type="pic" idx="4"/>
          </p:nvPr>
        </p:nvSpPr>
        <p:spPr>
          <a:xfrm>
            <a:off x="5772394" y="4114767"/>
            <a:ext cx="960862" cy="539783"/>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32"/>
        <p:cNvGrpSpPr/>
        <p:nvPr/>
      </p:nvGrpSpPr>
      <p:grpSpPr>
        <a:xfrm>
          <a:off x="0" y="0"/>
          <a:ext cx="0" cy="0"/>
          <a:chOff x="0" y="0"/>
          <a:chExt cx="0" cy="0"/>
        </a:xfrm>
      </p:grpSpPr>
      <p:sp>
        <p:nvSpPr>
          <p:cNvPr id="33" name="Google Shape;33;p45"/>
          <p:cNvSpPr>
            <a:spLocks noGrp="1"/>
          </p:cNvSpPr>
          <p:nvPr>
            <p:ph type="pic" idx="2"/>
          </p:nvPr>
        </p:nvSpPr>
        <p:spPr>
          <a:xfrm>
            <a:off x="5790674" y="2728002"/>
            <a:ext cx="1126510" cy="1199906"/>
          </a:xfrm>
          <a:prstGeom prst="rect">
            <a:avLst/>
          </a:prstGeom>
          <a:noFill/>
          <a:ln>
            <a:noFill/>
          </a:ln>
        </p:spPr>
      </p:sp>
      <p:sp>
        <p:nvSpPr>
          <p:cNvPr id="34" name="Google Shape;34;p45"/>
          <p:cNvSpPr>
            <a:spLocks noGrp="1"/>
          </p:cNvSpPr>
          <p:nvPr>
            <p:ph type="pic" idx="3"/>
          </p:nvPr>
        </p:nvSpPr>
        <p:spPr>
          <a:xfrm>
            <a:off x="7718444" y="2728003"/>
            <a:ext cx="1126510" cy="1199906"/>
          </a:xfrm>
          <a:prstGeom prst="rect">
            <a:avLst/>
          </a:prstGeom>
          <a:noFill/>
          <a:ln>
            <a:noFill/>
          </a:ln>
        </p:spPr>
      </p:sp>
      <p:sp>
        <p:nvSpPr>
          <p:cNvPr id="35" name="Google Shape;35;p45"/>
          <p:cNvSpPr>
            <a:spLocks noGrp="1"/>
          </p:cNvSpPr>
          <p:nvPr>
            <p:ph type="pic" idx="4"/>
          </p:nvPr>
        </p:nvSpPr>
        <p:spPr>
          <a:xfrm>
            <a:off x="9624259" y="2728002"/>
            <a:ext cx="1126510" cy="1199906"/>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6_Title Slide">
  <p:cSld name="16_Title Slide">
    <p:spTree>
      <p:nvGrpSpPr>
        <p:cNvPr id="1" name="Shape 36"/>
        <p:cNvGrpSpPr/>
        <p:nvPr/>
      </p:nvGrpSpPr>
      <p:grpSpPr>
        <a:xfrm>
          <a:off x="0" y="0"/>
          <a:ext cx="0" cy="0"/>
          <a:chOff x="0" y="0"/>
          <a:chExt cx="0" cy="0"/>
        </a:xfrm>
      </p:grpSpPr>
      <p:sp>
        <p:nvSpPr>
          <p:cNvPr id="37" name="Google Shape;37;p46"/>
          <p:cNvSpPr>
            <a:spLocks noGrp="1"/>
          </p:cNvSpPr>
          <p:nvPr>
            <p:ph type="pic" idx="2"/>
          </p:nvPr>
        </p:nvSpPr>
        <p:spPr>
          <a:xfrm>
            <a:off x="7736875" y="2565214"/>
            <a:ext cx="966025" cy="1087590"/>
          </a:xfrm>
          <a:prstGeom prst="rect">
            <a:avLst/>
          </a:prstGeom>
          <a:noFill/>
          <a:ln>
            <a:noFill/>
          </a:ln>
        </p:spPr>
      </p:sp>
      <p:sp>
        <p:nvSpPr>
          <p:cNvPr id="38" name="Google Shape;38;p46"/>
          <p:cNvSpPr>
            <a:spLocks noGrp="1"/>
          </p:cNvSpPr>
          <p:nvPr>
            <p:ph type="pic" idx="3"/>
          </p:nvPr>
        </p:nvSpPr>
        <p:spPr>
          <a:xfrm>
            <a:off x="9596854" y="2565214"/>
            <a:ext cx="966025" cy="1087590"/>
          </a:xfrm>
          <a:prstGeom prst="rect">
            <a:avLst/>
          </a:prstGeom>
          <a:noFill/>
          <a:ln>
            <a:noFill/>
          </a:ln>
        </p:spPr>
      </p:sp>
      <p:sp>
        <p:nvSpPr>
          <p:cNvPr id="39" name="Google Shape;39;p46"/>
          <p:cNvSpPr>
            <a:spLocks noGrp="1"/>
          </p:cNvSpPr>
          <p:nvPr>
            <p:ph type="pic" idx="4"/>
          </p:nvPr>
        </p:nvSpPr>
        <p:spPr>
          <a:xfrm>
            <a:off x="5901154" y="2565214"/>
            <a:ext cx="966025" cy="108759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3"/>
        <p:cNvGrpSpPr/>
        <p:nvPr/>
      </p:nvGrpSpPr>
      <p:grpSpPr>
        <a:xfrm>
          <a:off x="0" y="0"/>
          <a:ext cx="0" cy="0"/>
          <a:chOff x="0" y="0"/>
          <a:chExt cx="0" cy="0"/>
        </a:xfrm>
      </p:grpSpPr>
      <p:sp>
        <p:nvSpPr>
          <p:cNvPr id="94" name="Google Shape;94;p6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6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6" name="Google Shape;96;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9"/>
        <p:cNvGrpSpPr/>
        <p:nvPr/>
      </p:nvGrpSpPr>
      <p:grpSpPr>
        <a:xfrm>
          <a:off x="0" y="0"/>
          <a:ext cx="0" cy="0"/>
          <a:chOff x="0" y="0"/>
          <a:chExt cx="0" cy="0"/>
        </a:xfrm>
      </p:grpSpPr>
      <p:sp>
        <p:nvSpPr>
          <p:cNvPr id="100" name="Google Shape;10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
          <p:cNvSpPr/>
          <p:nvPr/>
        </p:nvSpPr>
        <p:spPr>
          <a:xfrm>
            <a:off x="0" y="-6444"/>
            <a:ext cx="12192000" cy="320151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1"/>
          <p:cNvSpPr txBox="1"/>
          <p:nvPr/>
        </p:nvSpPr>
        <p:spPr>
          <a:xfrm>
            <a:off x="1804789" y="1818671"/>
            <a:ext cx="559749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200" b="0" i="0" u="none" strike="noStrike" cap="none" dirty="0">
                <a:solidFill>
                  <a:schemeClr val="dk1"/>
                </a:solidFill>
                <a:latin typeface="思源宋体 Heavy" panose="02020900000000000000" pitchFamily="18" charset="-122"/>
                <a:ea typeface="思源宋体 Heavy" panose="02020900000000000000" pitchFamily="18" charset="-122"/>
                <a:cs typeface="Poppins Medium"/>
                <a:sym typeface="Poppins Medium"/>
              </a:rPr>
              <a:t>Python</a:t>
            </a:r>
            <a:r>
              <a:rPr lang="zh-CN" altLang="en-US" sz="7200" b="0" i="0" u="none" strike="noStrike" cap="none" dirty="0">
                <a:solidFill>
                  <a:schemeClr val="dk1"/>
                </a:solidFill>
                <a:latin typeface="思源宋体 Heavy" panose="02020900000000000000" pitchFamily="18" charset="-122"/>
                <a:ea typeface="思源宋体 Heavy" panose="02020900000000000000" pitchFamily="18" charset="-122"/>
                <a:cs typeface="Poppins Medium"/>
                <a:sym typeface="Poppins Medium"/>
              </a:rPr>
              <a:t>入门</a:t>
            </a:r>
          </a:p>
        </p:txBody>
      </p:sp>
      <p:sp>
        <p:nvSpPr>
          <p:cNvPr id="177" name="Google Shape;177;p1"/>
          <p:cNvSpPr txBox="1"/>
          <p:nvPr/>
        </p:nvSpPr>
        <p:spPr>
          <a:xfrm>
            <a:off x="1832708" y="3134094"/>
            <a:ext cx="360834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chemeClr val="dk1"/>
                </a:solidFill>
                <a:latin typeface="Poppins Medium"/>
                <a:ea typeface="Poppins Medium"/>
                <a:cs typeface="Poppins Medium"/>
                <a:sym typeface="Poppins Medium"/>
              </a:rPr>
              <a:t>Python Beginner's Tutorial</a:t>
            </a:r>
          </a:p>
        </p:txBody>
      </p:sp>
      <p:sp>
        <p:nvSpPr>
          <p:cNvPr id="178" name="Google Shape;178;p1"/>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 name="Google Shape;201;p1"/>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211" name="Google Shape;211;p1"/>
          <p:cNvSpPr/>
          <p:nvPr/>
        </p:nvSpPr>
        <p:spPr>
          <a:xfrm>
            <a:off x="8115300" y="2335017"/>
            <a:ext cx="1866900" cy="2555125"/>
          </a:xfrm>
          <a:prstGeom prst="rect">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图片占位符 6" descr="树上的绿蛇">
            <a:extLst>
              <a:ext uri="{FF2B5EF4-FFF2-40B4-BE49-F238E27FC236}">
                <a16:creationId xmlns:a16="http://schemas.microsoft.com/office/drawing/2014/main" id="{22C1AF84-A4E2-B39F-9E78-B4C006B68929}"/>
              </a:ext>
            </a:extLst>
          </p:cNvPr>
          <p:cNvPicPr>
            <a:picLocks noGrp="1" noChangeAspect="1"/>
          </p:cNvPicPr>
          <p:nvPr>
            <p:ph type="pic" idx="3"/>
          </p:nvPr>
        </p:nvPicPr>
        <p:blipFill>
          <a:blip r:embed="rId3"/>
          <a:srcRect l="8989" t="273" r="33391" b="-273"/>
          <a:stretch/>
        </p:blipFill>
        <p:spPr>
          <a:xfrm>
            <a:off x="8479942" y="1564534"/>
            <a:ext cx="2679691" cy="3101616"/>
          </a:xfrm>
        </p:spPr>
      </p:pic>
      <p:pic>
        <p:nvPicPr>
          <p:cNvPr id="2" name="图片占位符 12" descr="徽标, 公司名称&#10;&#10;描述已自动生成">
            <a:extLst>
              <a:ext uri="{FF2B5EF4-FFF2-40B4-BE49-F238E27FC236}">
                <a16:creationId xmlns:a16="http://schemas.microsoft.com/office/drawing/2014/main" id="{D8779B50-5CCE-AF19-36A6-5BCA6461F1C0}"/>
              </a:ext>
            </a:extLst>
          </p:cNvPr>
          <p:cNvPicPr>
            <a:picLocks noGrp="1" noChangeAspect="1"/>
          </p:cNvPicPr>
          <p:nvPr>
            <p:ph type="pic" idx="2"/>
          </p:nvPr>
        </p:nvPicPr>
        <p:blipFill rotWithShape="1">
          <a:blip r:embed="rId4"/>
          <a:srcRect l="8386" r="4301"/>
          <a:stretch/>
        </p:blipFill>
        <p:spPr>
          <a:xfrm>
            <a:off x="5129561" y="3195638"/>
            <a:ext cx="2507389" cy="969962"/>
          </a:xfrm>
        </p:spPr>
      </p:pic>
      <p:sp>
        <p:nvSpPr>
          <p:cNvPr id="4" name="Google Shape;202;p1">
            <a:extLst>
              <a:ext uri="{FF2B5EF4-FFF2-40B4-BE49-F238E27FC236}">
                <a16:creationId xmlns:a16="http://schemas.microsoft.com/office/drawing/2014/main" id="{5E3BEDB5-6AF1-DB8D-D0E9-6628C1005A69}"/>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sz="1500" b="0" i="0" u="none" strike="noStrike" cap="none" dirty="0">
              <a:solidFill>
                <a:schemeClr val="dk1"/>
              </a:solidFill>
              <a:latin typeface="Open Sans"/>
              <a:ea typeface="Open Sans"/>
              <a:cs typeface="Open Sans"/>
              <a:sym typeface="Open Sans"/>
            </a:endParaRPr>
          </a:p>
        </p:txBody>
      </p:sp>
      <p:sp>
        <p:nvSpPr>
          <p:cNvPr id="6" name="Google Shape;203;p1">
            <a:extLst>
              <a:ext uri="{FF2B5EF4-FFF2-40B4-BE49-F238E27FC236}">
                <a16:creationId xmlns:a16="http://schemas.microsoft.com/office/drawing/2014/main" id="{10332457-7903-DB69-2850-4EAD7EC2A773}"/>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https://lyzhang.me</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 name="Rectangle 1">
            <a:extLst>
              <a:ext uri="{FF2B5EF4-FFF2-40B4-BE49-F238E27FC236}">
                <a16:creationId xmlns:a16="http://schemas.microsoft.com/office/drawing/2014/main" id="{C1FAF7FD-53B2-5C11-B8D1-A79EE1A6B6A1}"/>
              </a:ext>
            </a:extLst>
          </p:cNvPr>
          <p:cNvSpPr/>
          <p:nvPr/>
        </p:nvSpPr>
        <p:spPr>
          <a:xfrm>
            <a:off x="0" y="-1"/>
            <a:ext cx="12192000" cy="6858002"/>
          </a:xfrm>
          <a:prstGeom prst="rect">
            <a:avLst/>
          </a:prstGeom>
          <a:solidFill>
            <a:srgbClr val="9C765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4" name="Google Shape;2174;p36"/>
          <p:cNvSpPr txBox="1"/>
          <p:nvPr/>
        </p:nvSpPr>
        <p:spPr>
          <a:xfrm>
            <a:off x="3353443" y="2839031"/>
            <a:ext cx="5561301" cy="9386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500" dirty="0">
                <a:solidFill>
                  <a:schemeClr val="dk1"/>
                </a:solidFill>
                <a:latin typeface="思源宋体 Heavy" panose="02020900000000000000" pitchFamily="18" charset="-122"/>
                <a:ea typeface="思源宋体 Heavy" panose="02020900000000000000" pitchFamily="18" charset="-122"/>
                <a:cs typeface="Poppins Medium"/>
                <a:sym typeface="Poppins Medium"/>
              </a:rPr>
              <a:t>THANK  YOU</a:t>
            </a:r>
            <a:endParaRPr dirty="0">
              <a:latin typeface="思源宋体 Heavy" panose="02020900000000000000" pitchFamily="18" charset="-122"/>
              <a:ea typeface="思源宋体 Heavy" panose="02020900000000000000" pitchFamily="18" charset="-122"/>
            </a:endParaRPr>
          </a:p>
        </p:txBody>
      </p:sp>
      <p:sp>
        <p:nvSpPr>
          <p:cNvPr id="2175" name="Google Shape;2175;p36"/>
          <p:cNvSpPr/>
          <p:nvPr/>
        </p:nvSpPr>
        <p:spPr>
          <a:xfrm>
            <a:off x="3619500" y="2466975"/>
            <a:ext cx="5029189" cy="1535009"/>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D8F478CE-0D32-E52E-F625-523717CCD0FB}"/>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7" name="Google Shape;202;p1">
            <a:extLst>
              <a:ext uri="{FF2B5EF4-FFF2-40B4-BE49-F238E27FC236}">
                <a16:creationId xmlns:a16="http://schemas.microsoft.com/office/drawing/2014/main" id="{D204E2F5-23BD-B5DB-6C0E-1E17C2CD7927}"/>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lang="en-US" altLang="zh-CN" sz="1500" b="0" i="0" u="none" strike="noStrike" cap="none" dirty="0">
              <a:solidFill>
                <a:schemeClr val="dk1"/>
              </a:solidFill>
              <a:latin typeface="Open Sans"/>
              <a:ea typeface="Open Sans"/>
              <a:cs typeface="Open Sans"/>
              <a:sym typeface="Open Sans"/>
            </a:endParaRPr>
          </a:p>
        </p:txBody>
      </p:sp>
      <p:sp>
        <p:nvSpPr>
          <p:cNvPr id="8" name="Google Shape;203;p1">
            <a:extLst>
              <a:ext uri="{FF2B5EF4-FFF2-40B4-BE49-F238E27FC236}">
                <a16:creationId xmlns:a16="http://schemas.microsoft.com/office/drawing/2014/main" id="{4A3662CB-D34E-C8E2-45E7-29CC4CE8E45C}"/>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altLang="zh-CN" sz="800" b="0" i="0" u="none" strike="noStrike" cap="none" dirty="0">
                <a:solidFill>
                  <a:schemeClr val="dk1"/>
                </a:solidFill>
                <a:latin typeface="Open Sans"/>
                <a:ea typeface="Open Sans"/>
                <a:cs typeface="Open Sans"/>
                <a:sym typeface="Open Sans"/>
              </a:rPr>
              <a:t>https://lyzhang.me</a:t>
            </a:r>
          </a:p>
        </p:txBody>
      </p:sp>
      <p:sp>
        <p:nvSpPr>
          <p:cNvPr id="32" name="文本框 31">
            <a:extLst>
              <a:ext uri="{FF2B5EF4-FFF2-40B4-BE49-F238E27FC236}">
                <a16:creationId xmlns:a16="http://schemas.microsoft.com/office/drawing/2014/main" id="{B8459021-1B21-7B85-E2E5-0CDEA6451659}"/>
              </a:ext>
            </a:extLst>
          </p:cNvPr>
          <p:cNvSpPr txBox="1"/>
          <p:nvPr/>
        </p:nvSpPr>
        <p:spPr>
          <a:xfrm>
            <a:off x="3619500" y="1971456"/>
            <a:ext cx="3306618" cy="469359"/>
          </a:xfrm>
          <a:prstGeom prst="rect">
            <a:avLst/>
          </a:prstGeom>
          <a:noFill/>
        </p:spPr>
        <p:txBody>
          <a:bodyPr wrap="square" rtlCol="0">
            <a:spAutoFit/>
          </a:bodyPr>
          <a:lstStyle/>
          <a:p>
            <a:r>
              <a:rPr lang="en-US" altLang="zh-CN" dirty="0"/>
              <a:t>Python Beginner's Tutorial</a:t>
            </a:r>
          </a:p>
          <a:p>
            <a:r>
              <a:rPr lang="en-US" altLang="zh-CN" sz="1000" dirty="0"/>
              <a:t>Part 2 – Basic Data Types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88" name="Rectangle 287">
            <a:extLst>
              <a:ext uri="{FF2B5EF4-FFF2-40B4-BE49-F238E27FC236}">
                <a16:creationId xmlns:a16="http://schemas.microsoft.com/office/drawing/2014/main" id="{863E170F-C03B-50BF-07F8-CC517B459513}"/>
              </a:ext>
            </a:extLst>
          </p:cNvPr>
          <p:cNvSpPr/>
          <p:nvPr/>
        </p:nvSpPr>
        <p:spPr>
          <a:xfrm>
            <a:off x="1" y="0"/>
            <a:ext cx="12192000" cy="6858000"/>
          </a:xfrm>
          <a:prstGeom prst="rect">
            <a:avLst/>
          </a:prstGeom>
          <a:solidFill>
            <a:srgbClr val="D8CBB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Google Shape;267;p3"/>
          <p:cNvSpPr txBox="1"/>
          <p:nvPr/>
        </p:nvSpPr>
        <p:spPr>
          <a:xfrm>
            <a:off x="1460699" y="1543725"/>
            <a:ext cx="5040461"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4500" b="1" dirty="0">
                <a:solidFill>
                  <a:schemeClr val="dk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第三章 基础数据</a:t>
            </a:r>
            <a:endParaRPr dirty="0">
              <a:latin typeface="思源宋体 Heavy" panose="02020900000000000000" pitchFamily="18" charset="-122"/>
              <a:ea typeface="思源宋体 Heavy" panose="02020900000000000000" pitchFamily="18" charset="-122"/>
              <a:cs typeface="Poppins SemiBold" panose="00000700000000000000" pitchFamily="2" charset="0"/>
            </a:endParaRPr>
          </a:p>
        </p:txBody>
      </p:sp>
      <p:sp>
        <p:nvSpPr>
          <p:cNvPr id="282" name="Google Shape;282;p3"/>
          <p:cNvSpPr txBox="1"/>
          <p:nvPr/>
        </p:nvSpPr>
        <p:spPr>
          <a:xfrm>
            <a:off x="1460699" y="2492015"/>
            <a:ext cx="4360238" cy="1052555"/>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b="0" i="0" dirty="0">
                <a:solidFill>
                  <a:schemeClr val="dk1"/>
                </a:solidFill>
                <a:latin typeface="思源宋体 Light" panose="02020300000000000000" pitchFamily="18" charset="-122"/>
                <a:ea typeface="思源宋体 Light" panose="02020300000000000000" pitchFamily="18" charset="-122"/>
                <a:sym typeface="Arial"/>
              </a:rPr>
              <a:t>Python</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的数据类型包括数字（</a:t>
            </a:r>
            <a:r>
              <a:rPr lang="en-US" sz="1200" b="0" i="0" dirty="0" err="1">
                <a:solidFill>
                  <a:schemeClr val="dk1"/>
                </a:solidFill>
                <a:latin typeface="思源宋体 Light" panose="02020300000000000000" pitchFamily="18" charset="-122"/>
                <a:ea typeface="思源宋体 Light" panose="02020300000000000000" pitchFamily="18" charset="-122"/>
                <a:sym typeface="Arial"/>
              </a:rPr>
              <a:t>int、float、complex</a:t>
            </a:r>
            <a:r>
              <a:rPr lang="en-US" sz="1200" b="0" i="0" dirty="0">
                <a:solidFill>
                  <a:schemeClr val="dk1"/>
                </a:solidFill>
                <a:latin typeface="思源宋体 Light" panose="02020300000000000000" pitchFamily="18" charset="-122"/>
                <a:ea typeface="思源宋体 Light" panose="02020300000000000000" pitchFamily="18" charset="-122"/>
                <a:sym typeface="Arial"/>
              </a:rPr>
              <a:t>）、</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字符串（</a:t>
            </a:r>
            <a:r>
              <a:rPr lang="en-US" sz="1200" b="0" i="0" dirty="0">
                <a:solidFill>
                  <a:schemeClr val="dk1"/>
                </a:solidFill>
                <a:latin typeface="思源宋体 Light" panose="02020300000000000000" pitchFamily="18" charset="-122"/>
                <a:ea typeface="思源宋体 Light" panose="02020300000000000000" pitchFamily="18" charset="-122"/>
                <a:sym typeface="Arial"/>
              </a:rPr>
              <a:t>str）、</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列表（</a:t>
            </a:r>
            <a:r>
              <a:rPr lang="en-US" sz="1200" b="0" i="0" dirty="0">
                <a:solidFill>
                  <a:schemeClr val="dk1"/>
                </a:solidFill>
                <a:latin typeface="思源宋体 Light" panose="02020300000000000000" pitchFamily="18" charset="-122"/>
                <a:ea typeface="思源宋体 Light" panose="02020300000000000000" pitchFamily="18" charset="-122"/>
                <a:sym typeface="Arial"/>
              </a:rPr>
              <a:t>list）、</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元组（</a:t>
            </a:r>
            <a:r>
              <a:rPr lang="en-US" sz="1200" b="0" i="0" dirty="0">
                <a:solidFill>
                  <a:schemeClr val="dk1"/>
                </a:solidFill>
                <a:latin typeface="思源宋体 Light" panose="02020300000000000000" pitchFamily="18" charset="-122"/>
                <a:ea typeface="思源宋体 Light" panose="02020300000000000000" pitchFamily="18" charset="-122"/>
                <a:sym typeface="Arial"/>
              </a:rPr>
              <a:t>tuple）、</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字典（</a:t>
            </a:r>
            <a:r>
              <a:rPr lang="en-US" sz="1200" b="0" i="0" dirty="0" err="1">
                <a:solidFill>
                  <a:schemeClr val="dk1"/>
                </a:solidFill>
                <a:latin typeface="思源宋体 Light" panose="02020300000000000000" pitchFamily="18" charset="-122"/>
                <a:ea typeface="思源宋体 Light" panose="02020300000000000000" pitchFamily="18" charset="-122"/>
                <a:sym typeface="Arial"/>
              </a:rPr>
              <a:t>dict</a:t>
            </a:r>
            <a:r>
              <a:rPr lang="en-US" sz="1200" b="0" i="0" dirty="0">
                <a:solidFill>
                  <a:schemeClr val="dk1"/>
                </a:solidFill>
                <a:latin typeface="思源宋体 Light" panose="02020300000000000000" pitchFamily="18" charset="-122"/>
                <a:ea typeface="思源宋体 Light" panose="02020300000000000000" pitchFamily="18" charset="-122"/>
                <a:sym typeface="Arial"/>
              </a:rPr>
              <a:t>）、</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布尔（</a:t>
            </a:r>
            <a:r>
              <a:rPr lang="en-US" sz="1200" b="0" i="0" dirty="0">
                <a:solidFill>
                  <a:schemeClr val="dk1"/>
                </a:solidFill>
                <a:latin typeface="思源宋体 Light" panose="02020300000000000000" pitchFamily="18" charset="-122"/>
                <a:ea typeface="思源宋体 Light" panose="02020300000000000000" pitchFamily="18" charset="-122"/>
                <a:sym typeface="Arial"/>
              </a:rPr>
              <a:t>bool）</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和集合（</a:t>
            </a:r>
            <a:r>
              <a:rPr lang="en-US" sz="1200" b="0" i="0" dirty="0">
                <a:solidFill>
                  <a:schemeClr val="dk1"/>
                </a:solidFill>
                <a:latin typeface="思源宋体 Light" panose="02020300000000000000" pitchFamily="18" charset="-122"/>
                <a:ea typeface="思源宋体 Light" panose="02020300000000000000" pitchFamily="18" charset="-122"/>
                <a:sym typeface="Arial"/>
              </a:rPr>
              <a:t>set）。</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每种类型都有特定的用途和操作方法，适用于不同的编程需求。</a:t>
            </a:r>
            <a:endParaRPr sz="1200" b="1" i="0" dirty="0">
              <a:solidFill>
                <a:schemeClr val="dk1"/>
              </a:solidFill>
              <a:latin typeface="思源宋体 Light" panose="02020300000000000000" pitchFamily="18" charset="-122"/>
              <a:ea typeface="思源宋体 Light" panose="02020300000000000000" pitchFamily="18" charset="-122"/>
              <a:cs typeface="Open Sans"/>
              <a:sym typeface="Open Sans"/>
            </a:endParaRPr>
          </a:p>
        </p:txBody>
      </p:sp>
      <p:sp>
        <p:nvSpPr>
          <p:cNvPr id="283" name="Google Shape;283;p3"/>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D12E6F6A-B985-1CE4-3916-C418A40BE952}"/>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pic>
        <p:nvPicPr>
          <p:cNvPr id="33" name="图片占位符 32" descr="图示&#10;&#10;描述已自动生成">
            <a:extLst>
              <a:ext uri="{FF2B5EF4-FFF2-40B4-BE49-F238E27FC236}">
                <a16:creationId xmlns:a16="http://schemas.microsoft.com/office/drawing/2014/main" id="{22C10EBA-4139-FFFC-FEE2-6136D83DC21D}"/>
              </a:ext>
            </a:extLst>
          </p:cNvPr>
          <p:cNvPicPr>
            <a:picLocks noGrp="1" noChangeAspect="1"/>
          </p:cNvPicPr>
          <p:nvPr>
            <p:ph type="pic" idx="2"/>
          </p:nvPr>
        </p:nvPicPr>
        <p:blipFill>
          <a:blip r:embed="rId3"/>
          <a:srcRect l="3615" r="3615"/>
          <a:stretch>
            <a:fillRect/>
          </a:stretch>
        </p:blipFill>
        <p:spPr>
          <a:xfrm>
            <a:off x="6501160" y="2186011"/>
            <a:ext cx="5129212" cy="3656013"/>
          </a:xfrm>
        </p:spPr>
      </p:pic>
      <p:sp>
        <p:nvSpPr>
          <p:cNvPr id="2" name="Google Shape;202;p1">
            <a:extLst>
              <a:ext uri="{FF2B5EF4-FFF2-40B4-BE49-F238E27FC236}">
                <a16:creationId xmlns:a16="http://schemas.microsoft.com/office/drawing/2014/main" id="{B08BA980-7111-A349-026F-9E1923DB340B}"/>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sz="1500" b="0" i="0" u="none" strike="noStrike" cap="none" dirty="0">
              <a:solidFill>
                <a:schemeClr val="dk1"/>
              </a:solidFill>
              <a:latin typeface="Open Sans"/>
              <a:ea typeface="Open Sans"/>
              <a:cs typeface="Open Sans"/>
              <a:sym typeface="Open Sans"/>
            </a:endParaRPr>
          </a:p>
        </p:txBody>
      </p:sp>
      <p:sp>
        <p:nvSpPr>
          <p:cNvPr id="8" name="Google Shape;203;p1">
            <a:extLst>
              <a:ext uri="{FF2B5EF4-FFF2-40B4-BE49-F238E27FC236}">
                <a16:creationId xmlns:a16="http://schemas.microsoft.com/office/drawing/2014/main" id="{7AF04DB8-A4E8-2E04-34BA-D4DD29BAABBD}"/>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https://lyzhang.me</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74" name="Rectangle 373">
            <a:extLst>
              <a:ext uri="{FF2B5EF4-FFF2-40B4-BE49-F238E27FC236}">
                <a16:creationId xmlns:a16="http://schemas.microsoft.com/office/drawing/2014/main" id="{C6FBB7AF-E384-5EF9-B238-0825AAC5A221}"/>
              </a:ext>
            </a:extLst>
          </p:cNvPr>
          <p:cNvSpPr/>
          <p:nvPr/>
        </p:nvSpPr>
        <p:spPr>
          <a:xfrm>
            <a:off x="-12700" y="0"/>
            <a:ext cx="122046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Google Shape;384;p5"/>
          <p:cNvSpPr txBox="1"/>
          <p:nvPr/>
        </p:nvSpPr>
        <p:spPr>
          <a:xfrm>
            <a:off x="1449367" y="784827"/>
            <a:ext cx="6679872"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基础中的基础内容（</a:t>
            </a:r>
            <a:r>
              <a:rPr lang="en-US" altLang="zh-CN"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1</a:t>
            </a:r>
            <a:r>
              <a:rPr lang="zh-CN" altLang="en-US"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a:t>
            </a:r>
            <a:endParaRPr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endParaRPr>
          </a:p>
        </p:txBody>
      </p:sp>
      <p:sp>
        <p:nvSpPr>
          <p:cNvPr id="385" name="Google Shape;385;p5"/>
          <p:cNvSpPr txBox="1"/>
          <p:nvPr/>
        </p:nvSpPr>
        <p:spPr>
          <a:xfrm>
            <a:off x="1482106" y="3185748"/>
            <a:ext cx="1764000" cy="16200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用于代表并存储一个数据的标识符。这个可以类比数学公式中的</a:t>
            </a:r>
            <a:r>
              <a:rPr lang="en-US" altLang="zh-CN" sz="1200" b="0" i="0" dirty="0">
                <a:solidFill>
                  <a:schemeClr val="tx1"/>
                </a:solidFill>
                <a:latin typeface="Open Sans"/>
                <a:ea typeface="Open Sans"/>
                <a:cs typeface="Open Sans"/>
                <a:sym typeface="Open Sans"/>
              </a:rPr>
              <a:t>`x`</a:t>
            </a:r>
            <a:r>
              <a:rPr lang="zh-CN" altLang="en-US" sz="1200" b="0" i="0" dirty="0">
                <a:solidFill>
                  <a:schemeClr val="tx1"/>
                </a:solidFill>
                <a:latin typeface="Open Sans"/>
                <a:ea typeface="Open Sans"/>
                <a:cs typeface="Open Sans"/>
                <a:sym typeface="Open Sans"/>
              </a:rPr>
              <a:t>、</a:t>
            </a:r>
            <a:r>
              <a:rPr lang="en-US" altLang="zh-CN" sz="1200" b="0" i="0" dirty="0">
                <a:solidFill>
                  <a:schemeClr val="tx1"/>
                </a:solidFill>
                <a:latin typeface="Open Sans"/>
                <a:ea typeface="Open Sans"/>
                <a:cs typeface="Open Sans"/>
                <a:sym typeface="Open Sans"/>
              </a:rPr>
              <a:t>`y`</a:t>
            </a:r>
            <a:r>
              <a:rPr lang="zh-CN" altLang="en-US" sz="1200" b="0" i="0" dirty="0">
                <a:solidFill>
                  <a:schemeClr val="tx1"/>
                </a:solidFill>
                <a:latin typeface="Open Sans"/>
                <a:ea typeface="Open Sans"/>
                <a:cs typeface="Open Sans"/>
                <a:sym typeface="Open Sans"/>
              </a:rPr>
              <a:t>、</a:t>
            </a:r>
            <a:r>
              <a:rPr lang="en-US" altLang="zh-CN" sz="1200" b="0" i="0" dirty="0">
                <a:solidFill>
                  <a:schemeClr val="tx1"/>
                </a:solidFill>
                <a:latin typeface="Open Sans"/>
                <a:ea typeface="Open Sans"/>
                <a:cs typeface="Open Sans"/>
                <a:sym typeface="Open Sans"/>
              </a:rPr>
              <a:t>`f`</a:t>
            </a:r>
            <a:r>
              <a:rPr lang="zh-CN" altLang="en-US" sz="1200" b="0" i="0" dirty="0">
                <a:solidFill>
                  <a:schemeClr val="tx1"/>
                </a:solidFill>
                <a:latin typeface="Open Sans"/>
                <a:ea typeface="Open Sans"/>
                <a:cs typeface="Open Sans"/>
                <a:sym typeface="Open Sans"/>
              </a:rPr>
              <a:t>这类变量来理解。</a:t>
            </a:r>
          </a:p>
        </p:txBody>
      </p:sp>
      <p:sp>
        <p:nvSpPr>
          <p:cNvPr id="386" name="Google Shape;386;p5"/>
          <p:cNvSpPr txBox="1"/>
          <p:nvPr/>
        </p:nvSpPr>
        <p:spPr>
          <a:xfrm>
            <a:off x="1449367" y="4810031"/>
            <a:ext cx="857222"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tx1"/>
                </a:solidFill>
                <a:latin typeface="Poppins SemiBold" panose="00000700000000000000" pitchFamily="2" charset="0"/>
                <a:ea typeface="Poppins"/>
                <a:cs typeface="Poppins SemiBold" panose="00000700000000000000" pitchFamily="2" charset="0"/>
                <a:sym typeface="Poppins"/>
              </a:rPr>
              <a:t>01</a:t>
            </a:r>
            <a:endParaRPr dirty="0">
              <a:solidFill>
                <a:schemeClr val="tx1"/>
              </a:solidFill>
              <a:latin typeface="Poppins SemiBold" panose="00000700000000000000" pitchFamily="2" charset="0"/>
              <a:cs typeface="Poppins SemiBold" panose="00000700000000000000" pitchFamily="2" charset="0"/>
            </a:endParaRPr>
          </a:p>
        </p:txBody>
      </p:sp>
      <p:sp>
        <p:nvSpPr>
          <p:cNvPr id="387" name="Google Shape;387;p5"/>
          <p:cNvSpPr txBox="1"/>
          <p:nvPr/>
        </p:nvSpPr>
        <p:spPr>
          <a:xfrm>
            <a:off x="3605600" y="4810031"/>
            <a:ext cx="93109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a:solidFill>
                  <a:schemeClr val="tx1"/>
                </a:solidFill>
                <a:latin typeface="Poppins SemiBold" panose="00000700000000000000" pitchFamily="2" charset="0"/>
                <a:ea typeface="Poppins"/>
                <a:cs typeface="Poppins SemiBold" panose="00000700000000000000" pitchFamily="2" charset="0"/>
                <a:sym typeface="Poppins"/>
              </a:rPr>
              <a:t>02</a:t>
            </a:r>
            <a:endParaRPr>
              <a:solidFill>
                <a:schemeClr val="tx1"/>
              </a:solidFill>
              <a:latin typeface="Poppins SemiBold" panose="00000700000000000000" pitchFamily="2" charset="0"/>
              <a:cs typeface="Poppins SemiBold" panose="00000700000000000000" pitchFamily="2" charset="0"/>
            </a:endParaRPr>
          </a:p>
        </p:txBody>
      </p:sp>
      <p:sp>
        <p:nvSpPr>
          <p:cNvPr id="388" name="Google Shape;388;p5"/>
          <p:cNvSpPr txBox="1"/>
          <p:nvPr/>
        </p:nvSpPr>
        <p:spPr>
          <a:xfrm>
            <a:off x="3629805" y="3185748"/>
            <a:ext cx="1764000" cy="16200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就是指某一个变量，它所代表的数据是什么类型的，比如说，数字类型或者文本类型（请注意这两个类型不是准确的说法）。</a:t>
            </a:r>
          </a:p>
        </p:txBody>
      </p:sp>
      <p:sp>
        <p:nvSpPr>
          <p:cNvPr id="389" name="Google Shape;389;p5"/>
          <p:cNvSpPr txBox="1"/>
          <p:nvPr/>
        </p:nvSpPr>
        <p:spPr>
          <a:xfrm>
            <a:off x="5753299" y="4810031"/>
            <a:ext cx="93109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tx1"/>
                </a:solidFill>
                <a:latin typeface="Poppins SemiBold" panose="00000700000000000000" pitchFamily="2" charset="0"/>
                <a:ea typeface="Poppins"/>
                <a:cs typeface="Poppins SemiBold" panose="00000700000000000000" pitchFamily="2" charset="0"/>
                <a:sym typeface="Poppins"/>
              </a:rPr>
              <a:t>03</a:t>
            </a:r>
            <a:endParaRPr dirty="0">
              <a:solidFill>
                <a:schemeClr val="tx1"/>
              </a:solidFill>
              <a:latin typeface="Poppins SemiBold" panose="00000700000000000000" pitchFamily="2" charset="0"/>
              <a:cs typeface="Poppins SemiBold" panose="00000700000000000000" pitchFamily="2" charset="0"/>
            </a:endParaRPr>
          </a:p>
        </p:txBody>
      </p:sp>
      <p:sp>
        <p:nvSpPr>
          <p:cNvPr id="390" name="Google Shape;390;p5"/>
          <p:cNvSpPr txBox="1"/>
          <p:nvPr/>
        </p:nvSpPr>
        <p:spPr>
          <a:xfrm>
            <a:off x="5773541" y="3185748"/>
            <a:ext cx="1764000" cy="16200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和计算机的互动方式，鼠标、键盘都是常用的输入设备，输出设备就是显示器。对于程序而言，输入输出就是字符和输出的文字</a:t>
            </a:r>
            <a:r>
              <a:rPr lang="en-US" altLang="zh-CN" sz="1200" b="0" i="0" dirty="0">
                <a:solidFill>
                  <a:schemeClr val="tx1"/>
                </a:solidFill>
                <a:latin typeface="Open Sans"/>
                <a:ea typeface="Open Sans"/>
                <a:cs typeface="Open Sans"/>
                <a:sym typeface="Open Sans"/>
              </a:rPr>
              <a:t>/</a:t>
            </a:r>
            <a:r>
              <a:rPr lang="zh-CN" altLang="en-US" sz="1200" b="0" i="0" dirty="0">
                <a:solidFill>
                  <a:schemeClr val="tx1"/>
                </a:solidFill>
                <a:latin typeface="Open Sans"/>
                <a:ea typeface="Open Sans"/>
                <a:cs typeface="Open Sans"/>
                <a:sym typeface="Open Sans"/>
              </a:rPr>
              <a:t>图像。</a:t>
            </a:r>
          </a:p>
        </p:txBody>
      </p:sp>
      <p:sp>
        <p:nvSpPr>
          <p:cNvPr id="391" name="Google Shape;391;p5"/>
          <p:cNvSpPr/>
          <p:nvPr/>
        </p:nvSpPr>
        <p:spPr>
          <a:xfrm>
            <a:off x="1" y="1496175"/>
            <a:ext cx="241300" cy="2555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5"/>
          <p:cNvSpPr/>
          <p:nvPr/>
        </p:nvSpPr>
        <p:spPr>
          <a:xfrm>
            <a:off x="8468127" y="1965449"/>
            <a:ext cx="280702" cy="182220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5"/>
          <p:cNvSpPr txBox="1"/>
          <p:nvPr/>
        </p:nvSpPr>
        <p:spPr>
          <a:xfrm>
            <a:off x="1482106"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变量</a:t>
            </a:r>
            <a:endParaRPr lang="en-US"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94" name="Google Shape;394;p5"/>
          <p:cNvSpPr txBox="1"/>
          <p:nvPr/>
        </p:nvSpPr>
        <p:spPr>
          <a:xfrm>
            <a:off x="3629805"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数据类型</a:t>
            </a:r>
            <a:endParaRPr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95" name="Google Shape;395;p5"/>
          <p:cNvSpPr txBox="1"/>
          <p:nvPr/>
        </p:nvSpPr>
        <p:spPr>
          <a:xfrm>
            <a:off x="5773541"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输入输出</a:t>
            </a:r>
            <a:endParaRPr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 name="Google Shape;201;p1">
            <a:extLst>
              <a:ext uri="{FF2B5EF4-FFF2-40B4-BE49-F238E27FC236}">
                <a16:creationId xmlns:a16="http://schemas.microsoft.com/office/drawing/2014/main" id="{F20B124C-F35D-946E-17CE-665BF8454F05}"/>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tx1"/>
                </a:solidFill>
                <a:latin typeface="Open Sans"/>
                <a:ea typeface="Open Sans"/>
                <a:cs typeface="Open Sans"/>
                <a:sym typeface="Open Sans"/>
              </a:rPr>
              <a:t>+ +</a:t>
            </a:r>
            <a:endParaRPr sz="2000" b="0" i="0" u="none" strike="noStrike" cap="none" dirty="0">
              <a:solidFill>
                <a:schemeClr val="tx1"/>
              </a:solidFill>
              <a:latin typeface="Open Sans"/>
              <a:ea typeface="Open Sans"/>
              <a:cs typeface="Open Sans"/>
              <a:sym typeface="Open Sans"/>
            </a:endParaRPr>
          </a:p>
        </p:txBody>
      </p:sp>
      <p:pic>
        <p:nvPicPr>
          <p:cNvPr id="8" name="图片占位符 7" descr="休斯顿市中心的天际线">
            <a:extLst>
              <a:ext uri="{FF2B5EF4-FFF2-40B4-BE49-F238E27FC236}">
                <a16:creationId xmlns:a16="http://schemas.microsoft.com/office/drawing/2014/main" id="{292D72E5-6C8C-10A5-22AF-44C148D6D10A}"/>
              </a:ext>
            </a:extLst>
          </p:cNvPr>
          <p:cNvPicPr>
            <a:picLocks noGrp="1" noChangeAspect="1"/>
          </p:cNvPicPr>
          <p:nvPr>
            <p:ph type="pic" idx="2"/>
          </p:nvPr>
        </p:nvPicPr>
        <p:blipFill>
          <a:blip r:embed="rId3"/>
          <a:srcRect l="23644" r="23644"/>
          <a:stretch>
            <a:fillRect/>
          </a:stretch>
        </p:blipFill>
        <p:spPr/>
      </p:pic>
      <p:sp>
        <p:nvSpPr>
          <p:cNvPr id="2" name="Google Shape;202;p1">
            <a:extLst>
              <a:ext uri="{FF2B5EF4-FFF2-40B4-BE49-F238E27FC236}">
                <a16:creationId xmlns:a16="http://schemas.microsoft.com/office/drawing/2014/main" id="{42DE9A30-DC73-CB4F-AB74-0874732D92DB}"/>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sz="1500" b="0" i="0" u="none" strike="noStrike" cap="none" dirty="0">
              <a:solidFill>
                <a:schemeClr val="dk1"/>
              </a:solidFill>
              <a:latin typeface="Open Sans"/>
              <a:ea typeface="Open Sans"/>
              <a:cs typeface="Open Sans"/>
              <a:sym typeface="Open Sans"/>
            </a:endParaRPr>
          </a:p>
        </p:txBody>
      </p:sp>
      <p:sp>
        <p:nvSpPr>
          <p:cNvPr id="4" name="Google Shape;203;p1">
            <a:extLst>
              <a:ext uri="{FF2B5EF4-FFF2-40B4-BE49-F238E27FC236}">
                <a16:creationId xmlns:a16="http://schemas.microsoft.com/office/drawing/2014/main" id="{0F57E846-16C3-901E-34C7-2B84565481B0}"/>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https://lyzhang.me</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A90935FF-DE3E-CB3B-96D4-DCB23E75D2C6}"/>
            </a:ext>
          </a:extLst>
        </p:cNvPr>
        <p:cNvGrpSpPr/>
        <p:nvPr/>
      </p:nvGrpSpPr>
      <p:grpSpPr>
        <a:xfrm>
          <a:off x="0" y="0"/>
          <a:ext cx="0" cy="0"/>
          <a:chOff x="0" y="0"/>
          <a:chExt cx="0" cy="0"/>
        </a:xfrm>
      </p:grpSpPr>
      <p:sp>
        <p:nvSpPr>
          <p:cNvPr id="374" name="Rectangle 373">
            <a:extLst>
              <a:ext uri="{FF2B5EF4-FFF2-40B4-BE49-F238E27FC236}">
                <a16:creationId xmlns:a16="http://schemas.microsoft.com/office/drawing/2014/main" id="{FB9F6154-B83F-DC5F-53B0-0ADEACF2D685}"/>
              </a:ext>
            </a:extLst>
          </p:cNvPr>
          <p:cNvSpPr/>
          <p:nvPr/>
        </p:nvSpPr>
        <p:spPr>
          <a:xfrm>
            <a:off x="-12700" y="0"/>
            <a:ext cx="122046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Google Shape;384;p5">
            <a:extLst>
              <a:ext uri="{FF2B5EF4-FFF2-40B4-BE49-F238E27FC236}">
                <a16:creationId xmlns:a16="http://schemas.microsoft.com/office/drawing/2014/main" id="{970DBB16-88A3-DACE-C9B0-0CE883CBA2C4}"/>
              </a:ext>
            </a:extLst>
          </p:cNvPr>
          <p:cNvSpPr txBox="1"/>
          <p:nvPr/>
        </p:nvSpPr>
        <p:spPr>
          <a:xfrm>
            <a:off x="1449367" y="784827"/>
            <a:ext cx="7828448"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基础中的基础内容（</a:t>
            </a:r>
            <a:r>
              <a:rPr lang="en-US" altLang="zh-CN"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2</a:t>
            </a:r>
            <a:r>
              <a:rPr lang="zh-CN" altLang="en-US"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a:t>
            </a:r>
            <a:endParaRPr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endParaRPr>
          </a:p>
        </p:txBody>
      </p:sp>
      <p:sp>
        <p:nvSpPr>
          <p:cNvPr id="385" name="Google Shape;385;p5">
            <a:extLst>
              <a:ext uri="{FF2B5EF4-FFF2-40B4-BE49-F238E27FC236}">
                <a16:creationId xmlns:a16="http://schemas.microsoft.com/office/drawing/2014/main" id="{B0DFA5DA-D3BB-E15E-B462-3E4C151C928D}"/>
              </a:ext>
            </a:extLst>
          </p:cNvPr>
          <p:cNvSpPr txBox="1"/>
          <p:nvPr/>
        </p:nvSpPr>
        <p:spPr>
          <a:xfrm>
            <a:off x="1482106" y="3185748"/>
            <a:ext cx="1764000" cy="1292621"/>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一段代码组成的程序片段，可以用来实现某一些特定的目标。理解成数学函数也完全没什么问题。</a:t>
            </a:r>
          </a:p>
        </p:txBody>
      </p:sp>
      <p:sp>
        <p:nvSpPr>
          <p:cNvPr id="386" name="Google Shape;386;p5">
            <a:extLst>
              <a:ext uri="{FF2B5EF4-FFF2-40B4-BE49-F238E27FC236}">
                <a16:creationId xmlns:a16="http://schemas.microsoft.com/office/drawing/2014/main" id="{1C9B7829-A26B-4D1A-C759-93CED119F4D4}"/>
              </a:ext>
            </a:extLst>
          </p:cNvPr>
          <p:cNvSpPr txBox="1"/>
          <p:nvPr/>
        </p:nvSpPr>
        <p:spPr>
          <a:xfrm>
            <a:off x="1449366" y="4810031"/>
            <a:ext cx="992611"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tx1"/>
                </a:solidFill>
                <a:latin typeface="Poppins SemiBold" panose="00000700000000000000" pitchFamily="2" charset="0"/>
                <a:ea typeface="Poppins"/>
                <a:cs typeface="Poppins SemiBold" panose="00000700000000000000" pitchFamily="2" charset="0"/>
                <a:sym typeface="Poppins"/>
              </a:rPr>
              <a:t>04</a:t>
            </a:r>
            <a:endParaRPr dirty="0">
              <a:solidFill>
                <a:schemeClr val="tx1"/>
              </a:solidFill>
              <a:latin typeface="Poppins SemiBold" panose="00000700000000000000" pitchFamily="2" charset="0"/>
              <a:cs typeface="Poppins SemiBold" panose="00000700000000000000" pitchFamily="2" charset="0"/>
            </a:endParaRPr>
          </a:p>
        </p:txBody>
      </p:sp>
      <p:sp>
        <p:nvSpPr>
          <p:cNvPr id="387" name="Google Shape;387;p5">
            <a:extLst>
              <a:ext uri="{FF2B5EF4-FFF2-40B4-BE49-F238E27FC236}">
                <a16:creationId xmlns:a16="http://schemas.microsoft.com/office/drawing/2014/main" id="{CC18FCC7-7CBD-7958-65BF-3364C36C2B05}"/>
              </a:ext>
            </a:extLst>
          </p:cNvPr>
          <p:cNvSpPr txBox="1"/>
          <p:nvPr/>
        </p:nvSpPr>
        <p:spPr>
          <a:xfrm>
            <a:off x="3605600" y="4810031"/>
            <a:ext cx="93109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tx1"/>
                </a:solidFill>
                <a:latin typeface="Poppins SemiBold" panose="00000700000000000000" pitchFamily="2" charset="0"/>
                <a:ea typeface="Poppins"/>
                <a:cs typeface="Poppins SemiBold" panose="00000700000000000000" pitchFamily="2" charset="0"/>
                <a:sym typeface="Poppins"/>
              </a:rPr>
              <a:t>05</a:t>
            </a:r>
            <a:endParaRPr dirty="0">
              <a:solidFill>
                <a:schemeClr val="tx1"/>
              </a:solidFill>
              <a:latin typeface="Poppins SemiBold" panose="00000700000000000000" pitchFamily="2" charset="0"/>
              <a:cs typeface="Poppins SemiBold" panose="00000700000000000000" pitchFamily="2" charset="0"/>
            </a:endParaRPr>
          </a:p>
        </p:txBody>
      </p:sp>
      <p:sp>
        <p:nvSpPr>
          <p:cNvPr id="388" name="Google Shape;388;p5">
            <a:extLst>
              <a:ext uri="{FF2B5EF4-FFF2-40B4-BE49-F238E27FC236}">
                <a16:creationId xmlns:a16="http://schemas.microsoft.com/office/drawing/2014/main" id="{70DB98D7-6FD4-7AAB-907C-A1288E166E09}"/>
              </a:ext>
            </a:extLst>
          </p:cNvPr>
          <p:cNvSpPr txBox="1"/>
          <p:nvPr/>
        </p:nvSpPr>
        <p:spPr>
          <a:xfrm>
            <a:off x="3629805" y="3185748"/>
            <a:ext cx="1764000" cy="1052555"/>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代码难免出差错，提前考虑会出现的错误，并针对性的处理就是错误处理。</a:t>
            </a:r>
          </a:p>
        </p:txBody>
      </p:sp>
      <p:sp>
        <p:nvSpPr>
          <p:cNvPr id="389" name="Google Shape;389;p5">
            <a:extLst>
              <a:ext uri="{FF2B5EF4-FFF2-40B4-BE49-F238E27FC236}">
                <a16:creationId xmlns:a16="http://schemas.microsoft.com/office/drawing/2014/main" id="{CB2264C0-A0E3-7DDE-6A12-391694BD03EF}"/>
              </a:ext>
            </a:extLst>
          </p:cNvPr>
          <p:cNvSpPr txBox="1"/>
          <p:nvPr/>
        </p:nvSpPr>
        <p:spPr>
          <a:xfrm>
            <a:off x="5753299" y="4810031"/>
            <a:ext cx="93109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tx1"/>
                </a:solidFill>
                <a:latin typeface="Poppins SemiBold" panose="00000700000000000000" pitchFamily="2" charset="0"/>
                <a:ea typeface="Poppins"/>
                <a:cs typeface="Poppins SemiBold" panose="00000700000000000000" pitchFamily="2" charset="0"/>
                <a:sym typeface="Poppins"/>
              </a:rPr>
              <a:t>06</a:t>
            </a:r>
            <a:endParaRPr dirty="0">
              <a:solidFill>
                <a:schemeClr val="tx1"/>
              </a:solidFill>
              <a:latin typeface="Poppins SemiBold" panose="00000700000000000000" pitchFamily="2" charset="0"/>
              <a:cs typeface="Poppins SemiBold" panose="00000700000000000000" pitchFamily="2" charset="0"/>
            </a:endParaRPr>
          </a:p>
        </p:txBody>
      </p:sp>
      <p:sp>
        <p:nvSpPr>
          <p:cNvPr id="390" name="Google Shape;390;p5">
            <a:extLst>
              <a:ext uri="{FF2B5EF4-FFF2-40B4-BE49-F238E27FC236}">
                <a16:creationId xmlns:a16="http://schemas.microsoft.com/office/drawing/2014/main" id="{2D012A84-F530-2E63-5CC3-C5BFD425FC77}"/>
              </a:ext>
            </a:extLst>
          </p:cNvPr>
          <p:cNvSpPr txBox="1"/>
          <p:nvPr/>
        </p:nvSpPr>
        <p:spPr>
          <a:xfrm>
            <a:off x="5773541" y="3185748"/>
            <a:ext cx="1764000" cy="1772753"/>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也就是</a:t>
            </a:r>
            <a:r>
              <a:rPr lang="en-US" altLang="zh-CN" sz="1200" b="0" i="0" dirty="0">
                <a:solidFill>
                  <a:schemeClr val="tx1"/>
                </a:solidFill>
                <a:latin typeface="Open Sans"/>
                <a:ea typeface="Open Sans"/>
                <a:cs typeface="Open Sans"/>
                <a:sym typeface="Open Sans"/>
              </a:rPr>
              <a:t>Package/</a:t>
            </a:r>
            <a:r>
              <a:rPr lang="zh-CN" altLang="en-US" sz="1200" b="0" i="0" dirty="0">
                <a:solidFill>
                  <a:schemeClr val="tx1"/>
                </a:solidFill>
                <a:latin typeface="Open Sans"/>
                <a:ea typeface="Open Sans"/>
                <a:cs typeface="Open Sans"/>
                <a:sym typeface="Open Sans"/>
              </a:rPr>
              <a:t>包，通过包可以扩展程序的使用便利性，很多功能也可以基于此快速完成一些复杂的能力，你可以把它想象成好用的工具箱就可以。</a:t>
            </a:r>
          </a:p>
        </p:txBody>
      </p:sp>
      <p:sp>
        <p:nvSpPr>
          <p:cNvPr id="391" name="Google Shape;391;p5">
            <a:extLst>
              <a:ext uri="{FF2B5EF4-FFF2-40B4-BE49-F238E27FC236}">
                <a16:creationId xmlns:a16="http://schemas.microsoft.com/office/drawing/2014/main" id="{BA900B8A-1452-1D0B-76DC-D4B0DFAB75A5}"/>
              </a:ext>
            </a:extLst>
          </p:cNvPr>
          <p:cNvSpPr/>
          <p:nvPr/>
        </p:nvSpPr>
        <p:spPr>
          <a:xfrm>
            <a:off x="1" y="1496175"/>
            <a:ext cx="241300" cy="2555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5">
            <a:extLst>
              <a:ext uri="{FF2B5EF4-FFF2-40B4-BE49-F238E27FC236}">
                <a16:creationId xmlns:a16="http://schemas.microsoft.com/office/drawing/2014/main" id="{ED6F18DB-7AC1-F7B7-650A-48F1CFA3F319}"/>
              </a:ext>
            </a:extLst>
          </p:cNvPr>
          <p:cNvSpPr/>
          <p:nvPr/>
        </p:nvSpPr>
        <p:spPr>
          <a:xfrm>
            <a:off x="8468127" y="1965449"/>
            <a:ext cx="280702" cy="182220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5">
            <a:extLst>
              <a:ext uri="{FF2B5EF4-FFF2-40B4-BE49-F238E27FC236}">
                <a16:creationId xmlns:a16="http://schemas.microsoft.com/office/drawing/2014/main" id="{815D6043-0D02-0D86-ADFF-236DD39302E6}"/>
              </a:ext>
            </a:extLst>
          </p:cNvPr>
          <p:cNvSpPr txBox="1"/>
          <p:nvPr/>
        </p:nvSpPr>
        <p:spPr>
          <a:xfrm>
            <a:off x="1482106"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函数</a:t>
            </a:r>
            <a:endParaRPr lang="en-US"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94" name="Google Shape;394;p5">
            <a:extLst>
              <a:ext uri="{FF2B5EF4-FFF2-40B4-BE49-F238E27FC236}">
                <a16:creationId xmlns:a16="http://schemas.microsoft.com/office/drawing/2014/main" id="{D61E468E-651A-A372-D841-2343134C51D1}"/>
              </a:ext>
            </a:extLst>
          </p:cNvPr>
          <p:cNvSpPr txBox="1"/>
          <p:nvPr/>
        </p:nvSpPr>
        <p:spPr>
          <a:xfrm>
            <a:off x="3629805"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错误处理</a:t>
            </a:r>
            <a:endParaRPr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95" name="Google Shape;395;p5">
            <a:extLst>
              <a:ext uri="{FF2B5EF4-FFF2-40B4-BE49-F238E27FC236}">
                <a16:creationId xmlns:a16="http://schemas.microsoft.com/office/drawing/2014/main" id="{C268D079-A602-F9EB-6FD7-16EDDA0065F3}"/>
              </a:ext>
            </a:extLst>
          </p:cNvPr>
          <p:cNvSpPr txBox="1"/>
          <p:nvPr/>
        </p:nvSpPr>
        <p:spPr>
          <a:xfrm>
            <a:off x="5773541"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库</a:t>
            </a:r>
            <a:r>
              <a:rPr lang="en-US" altLang="zh-CN" sz="2000" dirty="0">
                <a:solidFill>
                  <a:schemeClr val="tx1"/>
                </a:solidFill>
                <a:latin typeface="思源宋体 Heavy" panose="02020900000000000000" pitchFamily="18" charset="-122"/>
                <a:ea typeface="思源宋体 Heavy" panose="02020900000000000000" pitchFamily="18" charset="-122"/>
                <a:cs typeface="Open Sans"/>
                <a:sym typeface="Open Sans"/>
              </a:rPr>
              <a:t>/</a:t>
            </a: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添加包</a:t>
            </a:r>
            <a:endParaRPr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 name="Google Shape;201;p1">
            <a:extLst>
              <a:ext uri="{FF2B5EF4-FFF2-40B4-BE49-F238E27FC236}">
                <a16:creationId xmlns:a16="http://schemas.microsoft.com/office/drawing/2014/main" id="{BE2989B9-B1A9-3586-CD7D-2C63592AAFB9}"/>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tx1"/>
                </a:solidFill>
                <a:latin typeface="Open Sans"/>
                <a:ea typeface="Open Sans"/>
                <a:cs typeface="Open Sans"/>
                <a:sym typeface="Open Sans"/>
              </a:rPr>
              <a:t>+ +</a:t>
            </a:r>
            <a:endParaRPr sz="2000" b="0" i="0" u="none" strike="noStrike" cap="none" dirty="0">
              <a:solidFill>
                <a:schemeClr val="tx1"/>
              </a:solidFill>
              <a:latin typeface="Open Sans"/>
              <a:ea typeface="Open Sans"/>
              <a:cs typeface="Open Sans"/>
              <a:sym typeface="Open Sans"/>
            </a:endParaRPr>
          </a:p>
        </p:txBody>
      </p:sp>
      <p:pic>
        <p:nvPicPr>
          <p:cNvPr id="8" name="图片占位符 7" descr="休斯顿市中心的天际线">
            <a:extLst>
              <a:ext uri="{FF2B5EF4-FFF2-40B4-BE49-F238E27FC236}">
                <a16:creationId xmlns:a16="http://schemas.microsoft.com/office/drawing/2014/main" id="{D5F0A7A8-5192-2841-34CD-74A1427F5F77}"/>
              </a:ext>
            </a:extLst>
          </p:cNvPr>
          <p:cNvPicPr>
            <a:picLocks noGrp="1" noChangeAspect="1"/>
          </p:cNvPicPr>
          <p:nvPr>
            <p:ph type="pic" idx="2"/>
          </p:nvPr>
        </p:nvPicPr>
        <p:blipFill>
          <a:blip r:embed="rId3"/>
          <a:srcRect l="23644" r="23644"/>
          <a:stretch>
            <a:fillRect/>
          </a:stretch>
        </p:blipFill>
        <p:spPr/>
      </p:pic>
      <p:sp>
        <p:nvSpPr>
          <p:cNvPr id="2" name="Google Shape;202;p1">
            <a:extLst>
              <a:ext uri="{FF2B5EF4-FFF2-40B4-BE49-F238E27FC236}">
                <a16:creationId xmlns:a16="http://schemas.microsoft.com/office/drawing/2014/main" id="{1B55375A-D233-AA41-0CB9-E1001687EA1F}"/>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sz="1500" b="0" i="0" u="none" strike="noStrike" cap="none" dirty="0">
              <a:solidFill>
                <a:schemeClr val="dk1"/>
              </a:solidFill>
              <a:latin typeface="Open Sans"/>
              <a:ea typeface="Open Sans"/>
              <a:cs typeface="Open Sans"/>
              <a:sym typeface="Open Sans"/>
            </a:endParaRPr>
          </a:p>
        </p:txBody>
      </p:sp>
      <p:sp>
        <p:nvSpPr>
          <p:cNvPr id="4" name="Google Shape;203;p1">
            <a:extLst>
              <a:ext uri="{FF2B5EF4-FFF2-40B4-BE49-F238E27FC236}">
                <a16:creationId xmlns:a16="http://schemas.microsoft.com/office/drawing/2014/main" id="{955FEA8E-7B34-4AE1-C695-60761B8DDF8B}"/>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https://lyzhang.me</a:t>
            </a:r>
            <a:endParaRPr sz="8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777758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65" name="Rectangle 464">
            <a:extLst>
              <a:ext uri="{FF2B5EF4-FFF2-40B4-BE49-F238E27FC236}">
                <a16:creationId xmlns:a16="http://schemas.microsoft.com/office/drawing/2014/main" id="{AC17ECB9-F5F3-3A0E-7CE5-073958DCAC21}"/>
              </a:ext>
            </a:extLst>
          </p:cNvPr>
          <p:cNvSpPr/>
          <p:nvPr/>
        </p:nvSpPr>
        <p:spPr>
          <a:xfrm>
            <a:off x="-12700" y="0"/>
            <a:ext cx="122046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04E4FCCE-7713-D1E8-482F-83F92875F6E6}"/>
              </a:ext>
            </a:extLst>
          </p:cNvPr>
          <p:cNvSpPr/>
          <p:nvPr/>
        </p:nvSpPr>
        <p:spPr>
          <a:xfrm>
            <a:off x="8617199" y="1530"/>
            <a:ext cx="3574802" cy="6856469"/>
          </a:xfrm>
          <a:prstGeom prst="rect">
            <a:avLst/>
          </a:prstGeom>
          <a:solidFill>
            <a:srgbClr val="D8CB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01;p1">
            <a:extLst>
              <a:ext uri="{FF2B5EF4-FFF2-40B4-BE49-F238E27FC236}">
                <a16:creationId xmlns:a16="http://schemas.microsoft.com/office/drawing/2014/main" id="{CE2B9459-BEE5-C0A0-FBEE-79C87925EA95}"/>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35" name="Google Shape;435;p6"/>
          <p:cNvSpPr txBox="1"/>
          <p:nvPr/>
        </p:nvSpPr>
        <p:spPr>
          <a:xfrm>
            <a:off x="1243530" y="766445"/>
            <a:ext cx="3700615" cy="7847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nSpc>
                <a:spcPts val="5400"/>
              </a:lnSpc>
              <a:buNone/>
              <a:defRPr sz="4500" b="1">
                <a:solidFill>
                  <a:schemeClr val="dk1"/>
                </a:solidFill>
                <a:latin typeface="思源宋体 Heavy" panose="02020900000000000000" pitchFamily="18" charset="-122"/>
                <a:ea typeface="思源宋体 Heavy" panose="02020900000000000000" pitchFamily="18" charset="-122"/>
                <a:cs typeface="Poppins SemiBold" panose="00000700000000000000" pitchFamily="2" charset="0"/>
              </a:defRPr>
            </a:lvl1pPr>
          </a:lstStyle>
          <a:p>
            <a:r>
              <a:rPr lang="zh-CN" altLang="en-US" dirty="0">
                <a:sym typeface="Poppins"/>
              </a:rPr>
              <a:t>数据类型</a:t>
            </a:r>
            <a:endParaRPr dirty="0"/>
          </a:p>
        </p:txBody>
      </p:sp>
      <p:grpSp>
        <p:nvGrpSpPr>
          <p:cNvPr id="5" name="组合 4">
            <a:extLst>
              <a:ext uri="{FF2B5EF4-FFF2-40B4-BE49-F238E27FC236}">
                <a16:creationId xmlns:a16="http://schemas.microsoft.com/office/drawing/2014/main" id="{160B084A-91D7-063E-2813-8A4AEEE0481E}"/>
              </a:ext>
            </a:extLst>
          </p:cNvPr>
          <p:cNvGrpSpPr/>
          <p:nvPr/>
        </p:nvGrpSpPr>
        <p:grpSpPr>
          <a:xfrm>
            <a:off x="1790647" y="2661065"/>
            <a:ext cx="4236488" cy="323125"/>
            <a:chOff x="1790647" y="2661065"/>
            <a:chExt cx="4236488" cy="323125"/>
          </a:xfrm>
        </p:grpSpPr>
        <p:sp>
          <p:nvSpPr>
            <p:cNvPr id="437" name="Google Shape;437;p6"/>
            <p:cNvSpPr txBox="1"/>
            <p:nvPr/>
          </p:nvSpPr>
          <p:spPr>
            <a:xfrm>
              <a:off x="1790647" y="2661065"/>
              <a:ext cx="1339482"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1500" b="1" dirty="0">
                  <a:solidFill>
                    <a:schemeClr val="dk1"/>
                  </a:solidFill>
                  <a:latin typeface="更纱黑体 UI SC" panose="02000500000000000000" pitchFamily="2" charset="-122"/>
                  <a:ea typeface="更纱黑体 UI SC" panose="02000500000000000000" pitchFamily="2" charset="-122"/>
                  <a:cs typeface="更纱黑体 UI SC" panose="02000500000000000000" pitchFamily="2" charset="-122"/>
                  <a:sym typeface="Open Sans"/>
                </a:rPr>
                <a:t>数字类型</a:t>
              </a:r>
              <a:endParaRPr sz="1500" b="1" dirty="0">
                <a:solidFill>
                  <a:schemeClr val="dk1"/>
                </a:solidFill>
                <a:latin typeface="更纱黑体 UI SC" panose="02000500000000000000" pitchFamily="2" charset="-122"/>
                <a:ea typeface="更纱黑体 UI SC" panose="02000500000000000000" pitchFamily="2" charset="-122"/>
                <a:cs typeface="更纱黑体 UI SC" panose="02000500000000000000" pitchFamily="2" charset="-122"/>
                <a:sym typeface="Open Sans"/>
              </a:endParaRPr>
            </a:p>
          </p:txBody>
        </p:sp>
        <p:sp>
          <p:nvSpPr>
            <p:cNvPr id="440" name="Google Shape;440;p6"/>
            <p:cNvSpPr txBox="1"/>
            <p:nvPr/>
          </p:nvSpPr>
          <p:spPr>
            <a:xfrm>
              <a:off x="3022526" y="2680301"/>
              <a:ext cx="1464011"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200" b="0" i="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Open Sans"/>
                </a:rPr>
                <a:t>Number-Type</a:t>
              </a:r>
              <a:endParaRPr sz="1200" b="1" i="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pen Sans"/>
              </a:endParaRPr>
            </a:p>
          </p:txBody>
        </p:sp>
        <p:sp>
          <p:nvSpPr>
            <p:cNvPr id="442" name="Google Shape;442;p6"/>
            <p:cNvSpPr txBox="1"/>
            <p:nvPr/>
          </p:nvSpPr>
          <p:spPr>
            <a:xfrm>
              <a:off x="4585335" y="2666451"/>
              <a:ext cx="1441800" cy="312353"/>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100" dirty="0">
                  <a:latin typeface="等距更纱黑体 Slab SC" panose="02000509000000000000" pitchFamily="49" charset="-122"/>
                  <a:ea typeface="等距更纱黑体 Slab SC" panose="02000509000000000000" pitchFamily="49" charset="-122"/>
                  <a:cs typeface="等距更纱黑体 Slab SC" panose="02000509000000000000" pitchFamily="49" charset="-122"/>
                  <a:sym typeface="Open Sans"/>
                </a:rPr>
                <a:t>数字、整数、小数等。</a:t>
              </a:r>
              <a:endParaRPr sz="1100" b="1" i="0" dirty="0">
                <a:solidFill>
                  <a:schemeClr val="dk1"/>
                </a:solidFill>
                <a:latin typeface="等距更纱黑体 Slab SC" panose="02000509000000000000" pitchFamily="49" charset="-122"/>
                <a:ea typeface="等距更纱黑体 Slab SC" panose="02000509000000000000" pitchFamily="49" charset="-122"/>
                <a:cs typeface="等距更纱黑体 Slab SC" panose="02000509000000000000" pitchFamily="49" charset="-122"/>
                <a:sym typeface="Open Sans"/>
              </a:endParaRPr>
            </a:p>
          </p:txBody>
        </p:sp>
      </p:grpSp>
      <p:sp>
        <p:nvSpPr>
          <p:cNvPr id="444" name="Google Shape;444;p6"/>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 name="图片占位符 3" descr="带数字的抽象蓝色图案">
            <a:extLst>
              <a:ext uri="{FF2B5EF4-FFF2-40B4-BE49-F238E27FC236}">
                <a16:creationId xmlns:a16="http://schemas.microsoft.com/office/drawing/2014/main" id="{74AC58E1-BDE7-2E7E-1180-086E168B9B1C}"/>
              </a:ext>
            </a:extLst>
          </p:cNvPr>
          <p:cNvPicPr>
            <a:picLocks noGrp="1" noChangeAspect="1"/>
          </p:cNvPicPr>
          <p:nvPr>
            <p:ph type="pic" idx="2"/>
          </p:nvPr>
        </p:nvPicPr>
        <p:blipFill>
          <a:blip r:embed="rId3"/>
          <a:srcRect l="15602" r="15602"/>
          <a:stretch>
            <a:fillRect/>
          </a:stretch>
        </p:blipFill>
        <p:spPr/>
      </p:pic>
      <p:grpSp>
        <p:nvGrpSpPr>
          <p:cNvPr id="6" name="组合 5">
            <a:extLst>
              <a:ext uri="{FF2B5EF4-FFF2-40B4-BE49-F238E27FC236}">
                <a16:creationId xmlns:a16="http://schemas.microsoft.com/office/drawing/2014/main" id="{4D31D3DD-F95E-7FD3-E078-3F18A04B733B}"/>
              </a:ext>
            </a:extLst>
          </p:cNvPr>
          <p:cNvGrpSpPr/>
          <p:nvPr/>
        </p:nvGrpSpPr>
        <p:grpSpPr>
          <a:xfrm>
            <a:off x="1790647" y="3222905"/>
            <a:ext cx="4236488" cy="323125"/>
            <a:chOff x="1790647" y="2661065"/>
            <a:chExt cx="4236488" cy="323125"/>
          </a:xfrm>
        </p:grpSpPr>
        <p:sp>
          <p:nvSpPr>
            <p:cNvPr id="8" name="Google Shape;437;p6">
              <a:extLst>
                <a:ext uri="{FF2B5EF4-FFF2-40B4-BE49-F238E27FC236}">
                  <a16:creationId xmlns:a16="http://schemas.microsoft.com/office/drawing/2014/main" id="{40E0645C-F9AA-2EA8-765E-9D71803570A5}"/>
                </a:ext>
              </a:extLst>
            </p:cNvPr>
            <p:cNvSpPr txBox="1"/>
            <p:nvPr/>
          </p:nvSpPr>
          <p:spPr>
            <a:xfrm>
              <a:off x="1790647" y="2661065"/>
              <a:ext cx="1339482"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1500" b="1" dirty="0">
                  <a:solidFill>
                    <a:schemeClr val="dk1"/>
                  </a:solidFill>
                  <a:latin typeface="更纱黑体 UI SC" panose="02000500000000000000" pitchFamily="2" charset="-122"/>
                  <a:ea typeface="更纱黑体 UI SC" panose="02000500000000000000" pitchFamily="2" charset="-122"/>
                  <a:cs typeface="更纱黑体 UI SC" panose="02000500000000000000" pitchFamily="2" charset="-122"/>
                  <a:sym typeface="Open Sans"/>
                </a:rPr>
                <a:t>字符类型</a:t>
              </a:r>
              <a:endParaRPr sz="1500" b="1" dirty="0">
                <a:solidFill>
                  <a:schemeClr val="dk1"/>
                </a:solidFill>
                <a:latin typeface="更纱黑体 UI SC" panose="02000500000000000000" pitchFamily="2" charset="-122"/>
                <a:ea typeface="更纱黑体 UI SC" panose="02000500000000000000" pitchFamily="2" charset="-122"/>
                <a:cs typeface="更纱黑体 UI SC" panose="02000500000000000000" pitchFamily="2" charset="-122"/>
                <a:sym typeface="Open Sans"/>
              </a:endParaRPr>
            </a:p>
          </p:txBody>
        </p:sp>
        <p:sp>
          <p:nvSpPr>
            <p:cNvPr id="9" name="Google Shape;440;p6">
              <a:extLst>
                <a:ext uri="{FF2B5EF4-FFF2-40B4-BE49-F238E27FC236}">
                  <a16:creationId xmlns:a16="http://schemas.microsoft.com/office/drawing/2014/main" id="{A6FC90AA-9B43-2188-B716-6E4CD9E0728D}"/>
                </a:ext>
              </a:extLst>
            </p:cNvPr>
            <p:cNvSpPr txBox="1"/>
            <p:nvPr/>
          </p:nvSpPr>
          <p:spPr>
            <a:xfrm>
              <a:off x="3022526" y="2680301"/>
              <a:ext cx="1464011"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200" b="0" i="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Open Sans"/>
                </a:rPr>
                <a:t>String-Type</a:t>
              </a:r>
              <a:endParaRPr sz="1200" b="1" i="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pen Sans"/>
              </a:endParaRPr>
            </a:p>
          </p:txBody>
        </p:sp>
        <p:sp>
          <p:nvSpPr>
            <p:cNvPr id="10" name="Google Shape;442;p6">
              <a:extLst>
                <a:ext uri="{FF2B5EF4-FFF2-40B4-BE49-F238E27FC236}">
                  <a16:creationId xmlns:a16="http://schemas.microsoft.com/office/drawing/2014/main" id="{00F89BEB-5C05-1368-E33F-1933FE68F231}"/>
                </a:ext>
              </a:extLst>
            </p:cNvPr>
            <p:cNvSpPr txBox="1"/>
            <p:nvPr/>
          </p:nvSpPr>
          <p:spPr>
            <a:xfrm>
              <a:off x="4585335" y="2666451"/>
              <a:ext cx="1441800" cy="312353"/>
            </a:xfrm>
            <a:prstGeom prst="rect">
              <a:avLst/>
            </a:prstGeom>
            <a:noFill/>
            <a:ln>
              <a:noFill/>
            </a:ln>
          </p:spPr>
          <p:txBody>
            <a:bodyPr spcFirstLastPara="1" wrap="square" lIns="91425" tIns="45700" rIns="91425" bIns="45700" anchor="t" anchorCtr="0">
              <a:spAutoFit/>
            </a:bodyPr>
            <a:lstStyle/>
            <a:p>
              <a:pPr>
                <a:lnSpc>
                  <a:spcPct val="130000"/>
                </a:lnSpc>
              </a:pPr>
              <a:r>
                <a:rPr lang="zh-CN" altLang="en-US" sz="1100" dirty="0">
                  <a:latin typeface="等距更纱黑体 Slab SC" panose="02000509000000000000" pitchFamily="49" charset="-122"/>
                  <a:ea typeface="等距更纱黑体 Slab SC" panose="02000509000000000000" pitchFamily="49" charset="-122"/>
                  <a:cs typeface="等距更纱黑体 Slab SC" panose="02000509000000000000" pitchFamily="49" charset="-122"/>
                  <a:sym typeface="Open Sans"/>
                </a:rPr>
                <a:t>文字、文本等。</a:t>
              </a:r>
              <a:endParaRPr sz="1100" dirty="0">
                <a:latin typeface="等距更纱黑体 Slab SC" panose="02000509000000000000" pitchFamily="49" charset="-122"/>
                <a:ea typeface="等距更纱黑体 Slab SC" panose="02000509000000000000" pitchFamily="49" charset="-122"/>
                <a:cs typeface="等距更纱黑体 Slab SC" panose="02000509000000000000" pitchFamily="49" charset="-122"/>
                <a:sym typeface="Open Sans"/>
              </a:endParaRPr>
            </a:p>
          </p:txBody>
        </p:sp>
      </p:grpSp>
      <p:grpSp>
        <p:nvGrpSpPr>
          <p:cNvPr id="11" name="组合 10">
            <a:extLst>
              <a:ext uri="{FF2B5EF4-FFF2-40B4-BE49-F238E27FC236}">
                <a16:creationId xmlns:a16="http://schemas.microsoft.com/office/drawing/2014/main" id="{A200CB32-E754-32D0-27C9-5A3CC13C6744}"/>
              </a:ext>
            </a:extLst>
          </p:cNvPr>
          <p:cNvGrpSpPr/>
          <p:nvPr/>
        </p:nvGrpSpPr>
        <p:grpSpPr>
          <a:xfrm>
            <a:off x="1790647" y="3784745"/>
            <a:ext cx="5012536" cy="537799"/>
            <a:chOff x="1790647" y="2661065"/>
            <a:chExt cx="5012536" cy="537799"/>
          </a:xfrm>
        </p:grpSpPr>
        <p:sp>
          <p:nvSpPr>
            <p:cNvPr id="12" name="Google Shape;437;p6">
              <a:extLst>
                <a:ext uri="{FF2B5EF4-FFF2-40B4-BE49-F238E27FC236}">
                  <a16:creationId xmlns:a16="http://schemas.microsoft.com/office/drawing/2014/main" id="{42470A0E-F531-47C5-9352-3A0C614CB02C}"/>
                </a:ext>
              </a:extLst>
            </p:cNvPr>
            <p:cNvSpPr txBox="1"/>
            <p:nvPr/>
          </p:nvSpPr>
          <p:spPr>
            <a:xfrm>
              <a:off x="1790647" y="2661065"/>
              <a:ext cx="1339482"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1500" b="1" dirty="0">
                  <a:solidFill>
                    <a:schemeClr val="dk1"/>
                  </a:solidFill>
                  <a:latin typeface="更纱黑体 UI SC" panose="02000500000000000000" pitchFamily="2" charset="-122"/>
                  <a:ea typeface="更纱黑体 UI SC" panose="02000500000000000000" pitchFamily="2" charset="-122"/>
                  <a:cs typeface="更纱黑体 UI SC" panose="02000500000000000000" pitchFamily="2" charset="-122"/>
                  <a:sym typeface="Open Sans"/>
                </a:rPr>
                <a:t>混合类型</a:t>
              </a:r>
              <a:endParaRPr sz="1500" b="1" dirty="0">
                <a:solidFill>
                  <a:schemeClr val="dk1"/>
                </a:solidFill>
                <a:latin typeface="更纱黑体 UI SC" panose="02000500000000000000" pitchFamily="2" charset="-122"/>
                <a:ea typeface="更纱黑体 UI SC" panose="02000500000000000000" pitchFamily="2" charset="-122"/>
                <a:cs typeface="更纱黑体 UI SC" panose="02000500000000000000" pitchFamily="2" charset="-122"/>
                <a:sym typeface="Open Sans"/>
              </a:endParaRPr>
            </a:p>
          </p:txBody>
        </p:sp>
        <p:sp>
          <p:nvSpPr>
            <p:cNvPr id="13" name="Google Shape;440;p6">
              <a:extLst>
                <a:ext uri="{FF2B5EF4-FFF2-40B4-BE49-F238E27FC236}">
                  <a16:creationId xmlns:a16="http://schemas.microsoft.com/office/drawing/2014/main" id="{588BCE38-A2C1-36C6-2733-67B413E06F69}"/>
                </a:ext>
              </a:extLst>
            </p:cNvPr>
            <p:cNvSpPr txBox="1"/>
            <p:nvPr/>
          </p:nvSpPr>
          <p:spPr>
            <a:xfrm>
              <a:off x="3022526" y="2680301"/>
              <a:ext cx="1464011"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200" b="0" i="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Open Sans"/>
                </a:rPr>
                <a:t>Fixed-Type</a:t>
              </a:r>
              <a:endParaRPr sz="1200" b="1" i="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pen Sans"/>
              </a:endParaRPr>
            </a:p>
          </p:txBody>
        </p:sp>
        <p:sp>
          <p:nvSpPr>
            <p:cNvPr id="14" name="Google Shape;442;p6">
              <a:extLst>
                <a:ext uri="{FF2B5EF4-FFF2-40B4-BE49-F238E27FC236}">
                  <a16:creationId xmlns:a16="http://schemas.microsoft.com/office/drawing/2014/main" id="{3062AECC-C033-0159-C468-B6C4B0F2B550}"/>
                </a:ext>
              </a:extLst>
            </p:cNvPr>
            <p:cNvSpPr txBox="1"/>
            <p:nvPr/>
          </p:nvSpPr>
          <p:spPr>
            <a:xfrm>
              <a:off x="4585335" y="2666451"/>
              <a:ext cx="2217848" cy="532413"/>
            </a:xfrm>
            <a:prstGeom prst="rect">
              <a:avLst/>
            </a:prstGeom>
            <a:noFill/>
            <a:ln>
              <a:noFill/>
            </a:ln>
          </p:spPr>
          <p:txBody>
            <a:bodyPr spcFirstLastPara="1" wrap="square" lIns="91425" tIns="45700" rIns="91425" bIns="45700" anchor="t" anchorCtr="0">
              <a:spAutoFit/>
            </a:bodyPr>
            <a:lstStyle/>
            <a:p>
              <a:pPr marL="0" lvl="0" indent="0">
                <a:lnSpc>
                  <a:spcPct val="130000"/>
                </a:lnSpc>
                <a:buFont typeface="Arial"/>
                <a:buNone/>
              </a:pPr>
              <a:r>
                <a:rPr lang="zh-CN" altLang="en-US" sz="1100" dirty="0">
                  <a:latin typeface="等距更纱黑体 Slab SC" panose="02000509000000000000" pitchFamily="49" charset="-122"/>
                  <a:ea typeface="等距更纱黑体 Slab SC" panose="02000509000000000000" pitchFamily="49" charset="-122"/>
                  <a:cs typeface="等距更纱黑体 Slab SC" panose="02000509000000000000" pitchFamily="49" charset="-122"/>
                  <a:sym typeface="Open Sans"/>
                </a:rPr>
                <a:t>或者叫复合类型，多种类型混合在一起的类型。</a:t>
              </a:r>
              <a:endParaRPr sz="1100" dirty="0">
                <a:latin typeface="等距更纱黑体 Slab SC" panose="02000509000000000000" pitchFamily="49" charset="-122"/>
                <a:ea typeface="等距更纱黑体 Slab SC" panose="02000509000000000000" pitchFamily="49" charset="-122"/>
                <a:cs typeface="等距更纱黑体 Slab SC" panose="02000509000000000000" pitchFamily="49" charset="-122"/>
                <a:sym typeface="Open Sans"/>
              </a:endParaRPr>
            </a:p>
          </p:txBody>
        </p:sp>
      </p:grpSp>
      <p:sp>
        <p:nvSpPr>
          <p:cNvPr id="15" name="Google Shape;202;p1">
            <a:extLst>
              <a:ext uri="{FF2B5EF4-FFF2-40B4-BE49-F238E27FC236}">
                <a16:creationId xmlns:a16="http://schemas.microsoft.com/office/drawing/2014/main" id="{2E8BB0A7-86BB-E3B4-AF2F-69B8E25F6212}"/>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sz="1500" b="0" i="0" u="none" strike="noStrike" cap="none" dirty="0">
              <a:solidFill>
                <a:schemeClr val="dk1"/>
              </a:solidFill>
              <a:latin typeface="Open Sans"/>
              <a:ea typeface="Open Sans"/>
              <a:cs typeface="Open Sans"/>
              <a:sym typeface="Open Sans"/>
            </a:endParaRPr>
          </a:p>
        </p:txBody>
      </p:sp>
      <p:sp>
        <p:nvSpPr>
          <p:cNvPr id="16" name="Google Shape;203;p1">
            <a:extLst>
              <a:ext uri="{FF2B5EF4-FFF2-40B4-BE49-F238E27FC236}">
                <a16:creationId xmlns:a16="http://schemas.microsoft.com/office/drawing/2014/main" id="{9C3E1A2C-A894-DCF0-DD46-582264B9471D}"/>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https://lyzhang.me</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700" name="Rectangle 14">
            <a:extLst>
              <a:ext uri="{FF2B5EF4-FFF2-40B4-BE49-F238E27FC236}">
                <a16:creationId xmlns:a16="http://schemas.microsoft.com/office/drawing/2014/main" id="{8FED5360-4FA4-4E60-3985-4ACFB7A06A77}"/>
              </a:ext>
            </a:extLst>
          </p:cNvPr>
          <p:cNvSpPr>
            <a:spLocks noChangeArrowheads="1"/>
          </p:cNvSpPr>
          <p:nvPr/>
        </p:nvSpPr>
        <p:spPr bwMode="auto">
          <a:xfrm>
            <a:off x="0" y="0"/>
            <a:ext cx="12192000" cy="6857999"/>
          </a:xfrm>
          <a:prstGeom prst="rect">
            <a:avLst/>
          </a:prstGeom>
          <a:solidFill>
            <a:srgbClr val="ABB1A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Google Shape;644;p10"/>
          <p:cNvSpPr txBox="1"/>
          <p:nvPr/>
        </p:nvSpPr>
        <p:spPr>
          <a:xfrm>
            <a:off x="1433699" y="1087087"/>
            <a:ext cx="3329700" cy="784790"/>
          </a:xfrm>
          <a:prstGeom prst="rect">
            <a:avLst/>
          </a:prstGeom>
          <a:noFill/>
          <a:ln>
            <a:noFill/>
          </a:ln>
        </p:spPr>
        <p:txBody>
          <a:bodyPr spcFirstLastPara="1" wrap="square" lIns="91425" tIns="45700" rIns="91425" bIns="45700" anchor="t" anchorCtr="0">
            <a:spAutoFit/>
          </a:bodyPr>
          <a:lstStyle/>
          <a:p>
            <a:pPr marL="0" marR="0" lvl="0" indent="0" algn="l" rtl="0">
              <a:lnSpc>
                <a:spcPts val="5400"/>
              </a:lnSpc>
              <a:spcBef>
                <a:spcPts val="0"/>
              </a:spcBef>
              <a:spcAft>
                <a:spcPts val="0"/>
              </a:spcAft>
              <a:buNone/>
            </a:pPr>
            <a:r>
              <a:rPr lang="zh-CN" altLang="en-US" sz="4500" b="1" dirty="0">
                <a:solidFill>
                  <a:schemeClr val="dk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数字类型</a:t>
            </a:r>
            <a:endParaRPr lang="en-US" altLang="zh-CN" sz="4500" b="1" dirty="0">
              <a:solidFill>
                <a:schemeClr val="dk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endParaRPr>
          </a:p>
        </p:txBody>
      </p:sp>
      <p:sp>
        <p:nvSpPr>
          <p:cNvPr id="645" name="Google Shape;645;p10"/>
          <p:cNvSpPr txBox="1"/>
          <p:nvPr/>
        </p:nvSpPr>
        <p:spPr>
          <a:xfrm>
            <a:off x="1511458" y="3302143"/>
            <a:ext cx="3329700"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latin typeface="思源宋体 Light" panose="02020300000000000000" pitchFamily="18" charset="-122"/>
                <a:ea typeface="思源宋体 Light" panose="02020300000000000000" pitchFamily="18" charset="-122"/>
                <a:cs typeface="Open Sans"/>
              </a:defRPr>
            </a:lvl1pPr>
          </a:lstStyle>
          <a:p>
            <a:r>
              <a:rPr lang="zh-CN" altLang="en-US" dirty="0">
                <a:sym typeface="Open Sans"/>
              </a:rPr>
              <a:t>简单分为</a:t>
            </a:r>
            <a:r>
              <a:rPr lang="en-US" altLang="zh-CN" dirty="0">
                <a:solidFill>
                  <a:srgbClr val="002060"/>
                </a:solidFill>
                <a:sym typeface="Open Sans"/>
              </a:rPr>
              <a:t>3</a:t>
            </a:r>
            <a:r>
              <a:rPr lang="zh-CN" altLang="en-US" dirty="0">
                <a:solidFill>
                  <a:srgbClr val="002060"/>
                </a:solidFill>
                <a:sym typeface="Open Sans"/>
              </a:rPr>
              <a:t>种</a:t>
            </a:r>
            <a:r>
              <a:rPr lang="zh-CN" altLang="en-US" dirty="0">
                <a:sym typeface="Open Sans"/>
              </a:rPr>
              <a:t>：</a:t>
            </a:r>
            <a:endParaRPr dirty="0">
              <a:sym typeface="Open Sans"/>
            </a:endParaRPr>
          </a:p>
        </p:txBody>
      </p:sp>
      <p:sp>
        <p:nvSpPr>
          <p:cNvPr id="648" name="Google Shape;648;p10"/>
          <p:cNvSpPr txBox="1"/>
          <p:nvPr/>
        </p:nvSpPr>
        <p:spPr>
          <a:xfrm>
            <a:off x="5732577" y="3160918"/>
            <a:ext cx="136020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整型</a:t>
            </a:r>
            <a:endParaRPr lang="en-US" altLang="zh-CN" dirty="0">
              <a:solidFill>
                <a:schemeClr val="dk1"/>
              </a:solidFill>
              <a:latin typeface="思源宋体 Heavy" panose="02020900000000000000" pitchFamily="18" charset="-122"/>
              <a:ea typeface="思源宋体 Heavy" panose="02020900000000000000" pitchFamily="18" charset="-122"/>
              <a:sym typeface="Arial"/>
            </a:endParaRPr>
          </a:p>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a:t>
            </a:r>
            <a:r>
              <a:rPr lang="en-US" dirty="0">
                <a:solidFill>
                  <a:schemeClr val="dk1"/>
                </a:solidFill>
                <a:latin typeface="思源宋体 Heavy" panose="02020900000000000000" pitchFamily="18" charset="-122"/>
                <a:ea typeface="思源宋体 Heavy" panose="02020900000000000000" pitchFamily="18" charset="-122"/>
                <a:sym typeface="Arial"/>
              </a:rPr>
              <a:t>Integer）</a:t>
            </a:r>
            <a:endParaRPr lang="en-US" b="0" i="0" dirty="0">
              <a:solidFill>
                <a:schemeClr val="dk1"/>
              </a:solidFill>
              <a:latin typeface="思源宋体 Heavy" panose="02020900000000000000" pitchFamily="18" charset="-122"/>
              <a:ea typeface="思源宋体 Heavy" panose="02020900000000000000" pitchFamily="18" charset="-122"/>
              <a:sym typeface="Arial"/>
            </a:endParaRPr>
          </a:p>
        </p:txBody>
      </p:sp>
      <p:sp>
        <p:nvSpPr>
          <p:cNvPr id="651" name="Google Shape;651;p10"/>
          <p:cNvSpPr txBox="1"/>
          <p:nvPr/>
        </p:nvSpPr>
        <p:spPr>
          <a:xfrm>
            <a:off x="7246636" y="3160918"/>
            <a:ext cx="194650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浮点型</a:t>
            </a:r>
            <a:endParaRPr lang="en-US" altLang="zh-CN" dirty="0">
              <a:solidFill>
                <a:schemeClr val="dk1"/>
              </a:solidFill>
              <a:latin typeface="思源宋体 Heavy" panose="02020900000000000000" pitchFamily="18" charset="-122"/>
              <a:ea typeface="思源宋体 Heavy" panose="02020900000000000000" pitchFamily="18" charset="-122"/>
              <a:sym typeface="Arial"/>
            </a:endParaRPr>
          </a:p>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a:t>
            </a:r>
            <a:r>
              <a:rPr lang="en-US" dirty="0">
                <a:solidFill>
                  <a:schemeClr val="dk1"/>
                </a:solidFill>
                <a:latin typeface="思源宋体 Heavy" panose="02020900000000000000" pitchFamily="18" charset="-122"/>
                <a:ea typeface="思源宋体 Heavy" panose="02020900000000000000" pitchFamily="18" charset="-122"/>
                <a:sym typeface="Arial"/>
              </a:rPr>
              <a:t>Floating-point）</a:t>
            </a:r>
            <a:endParaRPr b="0" i="0" dirty="0">
              <a:solidFill>
                <a:schemeClr val="dk1"/>
              </a:solidFill>
              <a:latin typeface="思源宋体 Heavy" panose="02020900000000000000" pitchFamily="18" charset="-122"/>
              <a:ea typeface="思源宋体 Heavy" panose="02020900000000000000" pitchFamily="18" charset="-122"/>
              <a:sym typeface="Arial"/>
            </a:endParaRPr>
          </a:p>
        </p:txBody>
      </p:sp>
      <p:sp>
        <p:nvSpPr>
          <p:cNvPr id="654" name="Google Shape;654;p10"/>
          <p:cNvSpPr txBox="1"/>
          <p:nvPr/>
        </p:nvSpPr>
        <p:spPr>
          <a:xfrm>
            <a:off x="9451056" y="3160918"/>
            <a:ext cx="136020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布尔型</a:t>
            </a:r>
            <a:endParaRPr lang="en-US" altLang="zh-CN" dirty="0">
              <a:solidFill>
                <a:schemeClr val="dk1"/>
              </a:solidFill>
              <a:latin typeface="思源宋体 Heavy" panose="02020900000000000000" pitchFamily="18" charset="-122"/>
              <a:ea typeface="思源宋体 Heavy" panose="02020900000000000000" pitchFamily="18" charset="-122"/>
              <a:sym typeface="Arial"/>
            </a:endParaRPr>
          </a:p>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a:t>
            </a:r>
            <a:r>
              <a:rPr lang="en-US" dirty="0">
                <a:solidFill>
                  <a:schemeClr val="dk1"/>
                </a:solidFill>
                <a:latin typeface="思源宋体 Heavy" panose="02020900000000000000" pitchFamily="18" charset="-122"/>
                <a:ea typeface="思源宋体 Heavy" panose="02020900000000000000" pitchFamily="18" charset="-122"/>
                <a:sym typeface="Arial"/>
              </a:rPr>
              <a:t>Boolean）</a:t>
            </a:r>
            <a:endParaRPr b="0" i="0" dirty="0">
              <a:solidFill>
                <a:schemeClr val="dk1"/>
              </a:solidFill>
              <a:latin typeface="思源宋体 Heavy" panose="02020900000000000000" pitchFamily="18" charset="-122"/>
              <a:ea typeface="思源宋体 Heavy" panose="02020900000000000000" pitchFamily="18" charset="-122"/>
              <a:sym typeface="Arial"/>
            </a:endParaRPr>
          </a:p>
        </p:txBody>
      </p:sp>
      <p:cxnSp>
        <p:nvCxnSpPr>
          <p:cNvPr id="655" name="Google Shape;655;p10"/>
          <p:cNvCxnSpPr/>
          <p:nvPr/>
        </p:nvCxnSpPr>
        <p:spPr>
          <a:xfrm>
            <a:off x="5489575" y="1707225"/>
            <a:ext cx="0" cy="2750475"/>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656" name="Google Shape;656;p10"/>
          <p:cNvCxnSpPr/>
          <p:nvPr/>
        </p:nvCxnSpPr>
        <p:spPr>
          <a:xfrm>
            <a:off x="7318375" y="1707225"/>
            <a:ext cx="0" cy="2750475"/>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657" name="Google Shape;657;p10"/>
          <p:cNvCxnSpPr/>
          <p:nvPr/>
        </p:nvCxnSpPr>
        <p:spPr>
          <a:xfrm>
            <a:off x="9147175" y="1707225"/>
            <a:ext cx="0" cy="2750475"/>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658" name="Google Shape;658;p10"/>
          <p:cNvCxnSpPr/>
          <p:nvPr/>
        </p:nvCxnSpPr>
        <p:spPr>
          <a:xfrm>
            <a:off x="10975975" y="1707225"/>
            <a:ext cx="0" cy="2750475"/>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659" name="Google Shape;659;p10"/>
          <p:cNvCxnSpPr/>
          <p:nvPr/>
        </p:nvCxnSpPr>
        <p:spPr>
          <a:xfrm>
            <a:off x="5489575" y="1707552"/>
            <a:ext cx="5486400" cy="0"/>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660" name="Google Shape;660;p10"/>
          <p:cNvCxnSpPr/>
          <p:nvPr/>
        </p:nvCxnSpPr>
        <p:spPr>
          <a:xfrm>
            <a:off x="5489575" y="3050577"/>
            <a:ext cx="5486400" cy="0"/>
          </a:xfrm>
          <a:prstGeom prst="straightConnector1">
            <a:avLst/>
          </a:prstGeom>
          <a:noFill/>
          <a:ln w="9525" cap="flat" cmpd="sng">
            <a:solidFill>
              <a:schemeClr val="bg1">
                <a:lumMod val="65000"/>
              </a:schemeClr>
            </a:solidFill>
            <a:prstDash val="solid"/>
            <a:miter lim="800000"/>
            <a:headEnd type="none" w="sm" len="sm"/>
            <a:tailEnd type="none" w="sm" len="sm"/>
          </a:ln>
        </p:spPr>
      </p:cxnSp>
      <p:sp>
        <p:nvSpPr>
          <p:cNvPr id="661" name="Google Shape;661;p10"/>
          <p:cNvSpPr/>
          <p:nvPr/>
        </p:nvSpPr>
        <p:spPr>
          <a:xfrm>
            <a:off x="1"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D6BAE0BC-5A17-F5F3-DD92-84467F210081}"/>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pic>
        <p:nvPicPr>
          <p:cNvPr id="8" name="图片占位符 7" descr="穿着条纹短袖衬衫的灰发人在将蒸熟的凝乳放入木模后用布绑住奶酪">
            <a:extLst>
              <a:ext uri="{FF2B5EF4-FFF2-40B4-BE49-F238E27FC236}">
                <a16:creationId xmlns:a16="http://schemas.microsoft.com/office/drawing/2014/main" id="{B7E55679-664C-2567-AA88-58686CE754CE}"/>
              </a:ext>
            </a:extLst>
          </p:cNvPr>
          <p:cNvPicPr>
            <a:picLocks noGrp="1" noChangeAspect="1"/>
          </p:cNvPicPr>
          <p:nvPr>
            <p:ph type="pic" idx="4"/>
          </p:nvPr>
        </p:nvPicPr>
        <p:blipFill>
          <a:blip r:embed="rId3"/>
          <a:srcRect t="12503" b="12503"/>
          <a:stretch>
            <a:fillRect/>
          </a:stretch>
        </p:blipFill>
        <p:spPr>
          <a:xfrm>
            <a:off x="5901154" y="1829232"/>
            <a:ext cx="966025" cy="1087590"/>
          </a:xfrm>
        </p:spPr>
      </p:pic>
      <p:pic>
        <p:nvPicPr>
          <p:cNvPr id="33" name="图片占位符 32" descr="水灯特写">
            <a:extLst>
              <a:ext uri="{FF2B5EF4-FFF2-40B4-BE49-F238E27FC236}">
                <a16:creationId xmlns:a16="http://schemas.microsoft.com/office/drawing/2014/main" id="{D995EF60-380F-20EE-B9EE-55D858ACA948}"/>
              </a:ext>
            </a:extLst>
          </p:cNvPr>
          <p:cNvPicPr>
            <a:picLocks noGrp="1" noChangeAspect="1"/>
          </p:cNvPicPr>
          <p:nvPr>
            <p:ph type="pic" idx="2"/>
          </p:nvPr>
        </p:nvPicPr>
        <p:blipFill>
          <a:blip r:embed="rId4"/>
          <a:srcRect t="12445" b="12445"/>
          <a:stretch>
            <a:fillRect/>
          </a:stretch>
        </p:blipFill>
        <p:spPr>
          <a:xfrm>
            <a:off x="7736875" y="1829232"/>
            <a:ext cx="966025" cy="1087590"/>
          </a:xfrm>
        </p:spPr>
      </p:pic>
      <p:pic>
        <p:nvPicPr>
          <p:cNvPr id="35" name="图片占位符 34" descr="长满草的山区中开着灯的帐篷">
            <a:extLst>
              <a:ext uri="{FF2B5EF4-FFF2-40B4-BE49-F238E27FC236}">
                <a16:creationId xmlns:a16="http://schemas.microsoft.com/office/drawing/2014/main" id="{0A822355-CDF3-7D03-1582-C120DF50DDEA}"/>
              </a:ext>
            </a:extLst>
          </p:cNvPr>
          <p:cNvPicPr>
            <a:picLocks noGrp="1" noChangeAspect="1"/>
          </p:cNvPicPr>
          <p:nvPr>
            <p:ph type="pic" idx="3"/>
          </p:nvPr>
        </p:nvPicPr>
        <p:blipFill>
          <a:blip r:embed="rId5"/>
          <a:srcRect l="20329" r="20329"/>
          <a:stretch>
            <a:fillRect/>
          </a:stretch>
        </p:blipFill>
        <p:spPr>
          <a:xfrm>
            <a:off x="9596854" y="1829232"/>
            <a:ext cx="966025" cy="1087590"/>
          </a:xfrm>
        </p:spPr>
      </p:pic>
      <p:sp>
        <p:nvSpPr>
          <p:cNvPr id="36" name="文本框 35">
            <a:extLst>
              <a:ext uri="{FF2B5EF4-FFF2-40B4-BE49-F238E27FC236}">
                <a16:creationId xmlns:a16="http://schemas.microsoft.com/office/drawing/2014/main" id="{41C91A82-E096-12A3-4361-EA184752D29D}"/>
              </a:ext>
            </a:extLst>
          </p:cNvPr>
          <p:cNvSpPr txBox="1"/>
          <p:nvPr/>
        </p:nvSpPr>
        <p:spPr>
          <a:xfrm>
            <a:off x="5664166" y="3920874"/>
            <a:ext cx="1440000" cy="1015663"/>
          </a:xfrm>
          <a:prstGeom prst="rect">
            <a:avLst/>
          </a:prstGeom>
          <a:noFill/>
        </p:spPr>
        <p:txBody>
          <a:bodyPr wrap="square" rtlCol="0">
            <a:spAutoFit/>
          </a:bodyPr>
          <a:lstStyle/>
          <a:p>
            <a:r>
              <a:rPr lang="zh-CN" altLang="en-US" sz="1200" dirty="0">
                <a:latin typeface="思源宋体 Light" panose="02020300000000000000" pitchFamily="18" charset="-122"/>
                <a:ea typeface="思源宋体 Light" panose="02020300000000000000" pitchFamily="18" charset="-122"/>
              </a:rPr>
              <a:t>用于表示没有小数部分的数，可以是正数、负数或零。整型通常用于计数和索引。</a:t>
            </a:r>
          </a:p>
        </p:txBody>
      </p:sp>
      <p:sp>
        <p:nvSpPr>
          <p:cNvPr id="37" name="文本框 36">
            <a:extLst>
              <a:ext uri="{FF2B5EF4-FFF2-40B4-BE49-F238E27FC236}">
                <a16:creationId xmlns:a16="http://schemas.microsoft.com/office/drawing/2014/main" id="{6978E4FC-9FC4-EBF8-DE70-EDBD552B06A9}"/>
              </a:ext>
            </a:extLst>
          </p:cNvPr>
          <p:cNvSpPr txBox="1"/>
          <p:nvPr/>
        </p:nvSpPr>
        <p:spPr>
          <a:xfrm>
            <a:off x="7517402" y="3920874"/>
            <a:ext cx="1440000" cy="1015663"/>
          </a:xfrm>
          <a:prstGeom prst="rect">
            <a:avLst/>
          </a:prstGeom>
          <a:noFill/>
        </p:spPr>
        <p:txBody>
          <a:bodyPr wrap="square" rtlCol="0">
            <a:spAutoFit/>
          </a:bodyPr>
          <a:lstStyle/>
          <a:p>
            <a:r>
              <a:rPr lang="zh-CN" altLang="en-US" sz="1200" dirty="0">
                <a:latin typeface="思源宋体 Light" panose="02020300000000000000" pitchFamily="18" charset="-122"/>
                <a:ea typeface="思源宋体 Light" panose="02020300000000000000" pitchFamily="18" charset="-122"/>
              </a:rPr>
              <a:t>用于表示有小数部分的数。浮点型可以表示非常大或非常小的数值，但精度一般受限。</a:t>
            </a:r>
          </a:p>
        </p:txBody>
      </p:sp>
      <p:sp>
        <p:nvSpPr>
          <p:cNvPr id="38" name="文本框 37">
            <a:extLst>
              <a:ext uri="{FF2B5EF4-FFF2-40B4-BE49-F238E27FC236}">
                <a16:creationId xmlns:a16="http://schemas.microsoft.com/office/drawing/2014/main" id="{220B8B01-A9F8-BE0C-830D-742461387665}"/>
              </a:ext>
            </a:extLst>
          </p:cNvPr>
          <p:cNvSpPr txBox="1"/>
          <p:nvPr/>
        </p:nvSpPr>
        <p:spPr>
          <a:xfrm>
            <a:off x="9414239" y="3920874"/>
            <a:ext cx="1440000" cy="1384995"/>
          </a:xfrm>
          <a:prstGeom prst="rect">
            <a:avLst/>
          </a:prstGeom>
          <a:noFill/>
        </p:spPr>
        <p:txBody>
          <a:bodyPr wrap="square" rtlCol="0">
            <a:spAutoFit/>
          </a:bodyPr>
          <a:lstStyle/>
          <a:p>
            <a:r>
              <a:rPr lang="zh-CN" altLang="en-US" sz="1200" dirty="0">
                <a:latin typeface="思源宋体 Light" panose="02020300000000000000" pitchFamily="18" charset="-122"/>
                <a:ea typeface="思源宋体 Light" panose="02020300000000000000" pitchFamily="18" charset="-122"/>
              </a:rPr>
              <a:t>用于表示逻辑值，通常有两个值：真（</a:t>
            </a:r>
            <a:r>
              <a:rPr lang="en-US" altLang="zh-CN" sz="1200" dirty="0">
                <a:latin typeface="思源宋体 Light" panose="02020300000000000000" pitchFamily="18" charset="-122"/>
                <a:ea typeface="思源宋体 Light" panose="02020300000000000000" pitchFamily="18" charset="-122"/>
              </a:rPr>
              <a:t>`True`</a:t>
            </a:r>
            <a:r>
              <a:rPr lang="zh-CN" altLang="en-US" sz="1200" dirty="0">
                <a:latin typeface="思源宋体 Light" panose="02020300000000000000" pitchFamily="18" charset="-122"/>
                <a:ea typeface="思源宋体 Light" panose="02020300000000000000" pitchFamily="18" charset="-122"/>
              </a:rPr>
              <a:t>）和假（</a:t>
            </a:r>
            <a:r>
              <a:rPr lang="en-US" altLang="zh-CN" sz="1200" dirty="0">
                <a:latin typeface="思源宋体 Light" panose="02020300000000000000" pitchFamily="18" charset="-122"/>
                <a:ea typeface="思源宋体 Light" panose="02020300000000000000" pitchFamily="18" charset="-122"/>
              </a:rPr>
              <a:t>`False`</a:t>
            </a:r>
            <a:r>
              <a:rPr lang="zh-CN" altLang="en-US" sz="1200" dirty="0">
                <a:latin typeface="思源宋体 Light" panose="02020300000000000000" pitchFamily="18" charset="-122"/>
                <a:ea typeface="思源宋体 Light" panose="02020300000000000000" pitchFamily="18" charset="-122"/>
              </a:rPr>
              <a:t>）。这个更接近离散数学的逻辑运算所定义的数学类型。</a:t>
            </a:r>
          </a:p>
        </p:txBody>
      </p:sp>
      <p:sp>
        <p:nvSpPr>
          <p:cNvPr id="2" name="Google Shape;202;p1">
            <a:extLst>
              <a:ext uri="{FF2B5EF4-FFF2-40B4-BE49-F238E27FC236}">
                <a16:creationId xmlns:a16="http://schemas.microsoft.com/office/drawing/2014/main" id="{A44FF05D-7F4B-F28C-9891-05DEDF612FA8}"/>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sz="1500" b="0" i="0" u="none" strike="noStrike" cap="none" dirty="0">
              <a:solidFill>
                <a:schemeClr val="dk1"/>
              </a:solidFill>
              <a:latin typeface="Open Sans"/>
              <a:ea typeface="Open Sans"/>
              <a:cs typeface="Open Sans"/>
              <a:sym typeface="Open Sans"/>
            </a:endParaRPr>
          </a:p>
        </p:txBody>
      </p:sp>
      <p:sp>
        <p:nvSpPr>
          <p:cNvPr id="4" name="Google Shape;203;p1">
            <a:extLst>
              <a:ext uri="{FF2B5EF4-FFF2-40B4-BE49-F238E27FC236}">
                <a16:creationId xmlns:a16="http://schemas.microsoft.com/office/drawing/2014/main" id="{D793FE82-69D8-CF56-6E00-5E2819C032F0}"/>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https://lyzhang.me</a:t>
            </a:r>
            <a:endParaRPr sz="800" b="0" i="0" u="none" strike="noStrike" cap="none" dirty="0">
              <a:solidFill>
                <a:schemeClr val="dk1"/>
              </a:solidFill>
              <a:latin typeface="Open Sans"/>
              <a:ea typeface="Open Sans"/>
              <a:cs typeface="Open Sans"/>
              <a:sym typeface="Open Sans"/>
            </a:endParaRPr>
          </a:p>
        </p:txBody>
      </p:sp>
      <p:sp>
        <p:nvSpPr>
          <p:cNvPr id="5" name="Google Shape;645;p10">
            <a:extLst>
              <a:ext uri="{FF2B5EF4-FFF2-40B4-BE49-F238E27FC236}">
                <a16:creationId xmlns:a16="http://schemas.microsoft.com/office/drawing/2014/main" id="{12EAC94C-3F3C-4ADE-A997-F401D2EFF9AB}"/>
              </a:ext>
            </a:extLst>
          </p:cNvPr>
          <p:cNvSpPr txBox="1"/>
          <p:nvPr/>
        </p:nvSpPr>
        <p:spPr>
          <a:xfrm>
            <a:off x="1511458" y="2324993"/>
            <a:ext cx="2949276"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altLang="en-US" sz="1200" b="0" i="0" dirty="0">
                <a:solidFill>
                  <a:srgbClr val="000000"/>
                </a:solidFill>
                <a:latin typeface="思源宋体 Light" panose="02020300000000000000" pitchFamily="18" charset="-122"/>
                <a:ea typeface="思源宋体 Light" panose="02020300000000000000" pitchFamily="18" charset="-122"/>
                <a:cs typeface="Open Sans"/>
                <a:sym typeface="Open Sans"/>
              </a:rPr>
              <a:t>整数、有理数、实数这些常见的数学数字。根据实际情况，我们把这些分别归类为，整数类型</a:t>
            </a:r>
            <a:r>
              <a:rPr lang="en-US" altLang="zh-CN" sz="1200" b="0" i="0" dirty="0">
                <a:solidFill>
                  <a:srgbClr val="000000"/>
                </a:solidFill>
                <a:latin typeface="思源宋体 Light" panose="02020300000000000000" pitchFamily="18" charset="-122"/>
                <a:ea typeface="思源宋体 Light" panose="02020300000000000000" pitchFamily="18" charset="-122"/>
                <a:cs typeface="Open Sans"/>
                <a:sym typeface="Open Sans"/>
              </a:rPr>
              <a:t>/</a:t>
            </a:r>
            <a:r>
              <a:rPr lang="zh-CN" altLang="en-US" sz="1200" b="0" i="0" dirty="0">
                <a:solidFill>
                  <a:srgbClr val="000000"/>
                </a:solidFill>
                <a:latin typeface="思源宋体 Light" panose="02020300000000000000" pitchFamily="18" charset="-122"/>
                <a:ea typeface="思源宋体 Light" panose="02020300000000000000" pitchFamily="18" charset="-122"/>
                <a:cs typeface="Open Sans"/>
                <a:sym typeface="Open Sans"/>
              </a:rPr>
              <a:t>整型，以及浮点类型</a:t>
            </a:r>
            <a:r>
              <a:rPr lang="en-US" altLang="zh-CN" sz="1200" b="0" i="0" dirty="0">
                <a:solidFill>
                  <a:srgbClr val="000000"/>
                </a:solidFill>
                <a:latin typeface="思源宋体 Light" panose="02020300000000000000" pitchFamily="18" charset="-122"/>
                <a:ea typeface="思源宋体 Light" panose="02020300000000000000" pitchFamily="18" charset="-122"/>
                <a:cs typeface="Open Sans"/>
                <a:sym typeface="Open Sans"/>
              </a:rPr>
              <a:t>/</a:t>
            </a:r>
            <a:r>
              <a:rPr lang="zh-CN" altLang="en-US" sz="1200" b="0" i="0" dirty="0">
                <a:solidFill>
                  <a:srgbClr val="000000"/>
                </a:solidFill>
                <a:latin typeface="思源宋体 Light" panose="02020300000000000000" pitchFamily="18" charset="-122"/>
                <a:ea typeface="思源宋体 Light" panose="02020300000000000000" pitchFamily="18" charset="-122"/>
                <a:cs typeface="Open Sans"/>
                <a:sym typeface="Open Sans"/>
              </a:rPr>
              <a:t>非整型的两个基本类别。</a:t>
            </a:r>
            <a:endParaRPr sz="1200" b="1" i="0" dirty="0">
              <a:solidFill>
                <a:schemeClr val="dk1"/>
              </a:solidFill>
              <a:latin typeface="思源宋体 Light" panose="02020300000000000000" pitchFamily="18" charset="-122"/>
              <a:ea typeface="思源宋体 Light" panose="02020300000000000000" pitchFamily="18" charset="-122"/>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612" name="Rectangle 7">
            <a:extLst>
              <a:ext uri="{FF2B5EF4-FFF2-40B4-BE49-F238E27FC236}">
                <a16:creationId xmlns:a16="http://schemas.microsoft.com/office/drawing/2014/main" id="{3751ABED-9CBC-AF5D-5043-2C7E6F7C938A}"/>
              </a:ext>
            </a:extLst>
          </p:cNvPr>
          <p:cNvSpPr>
            <a:spLocks noChangeArrowheads="1"/>
          </p:cNvSpPr>
          <p:nvPr/>
        </p:nvSpPr>
        <p:spPr bwMode="auto">
          <a:xfrm>
            <a:off x="0" y="0"/>
            <a:ext cx="5047195" cy="6858000"/>
          </a:xfrm>
          <a:prstGeom prst="rect">
            <a:avLst/>
          </a:prstGeom>
          <a:solidFill>
            <a:srgbClr val="C39E81">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2" name="Google Shape;592;p9"/>
          <p:cNvSpPr txBox="1"/>
          <p:nvPr/>
        </p:nvSpPr>
        <p:spPr>
          <a:xfrm>
            <a:off x="1460700" y="1543725"/>
            <a:ext cx="3291600" cy="7847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nSpc>
                <a:spcPts val="5400"/>
              </a:lnSpc>
              <a:buNone/>
              <a:defRPr sz="4500" b="1">
                <a:solidFill>
                  <a:schemeClr val="dk1"/>
                </a:solidFill>
                <a:latin typeface="思源宋体 Heavy" panose="02020900000000000000" pitchFamily="18" charset="-122"/>
                <a:ea typeface="思源宋体 Heavy" panose="02020900000000000000" pitchFamily="18" charset="-122"/>
                <a:cs typeface="Poppins SemiBold" panose="00000700000000000000" pitchFamily="2" charset="0"/>
              </a:defRPr>
            </a:lvl1pPr>
          </a:lstStyle>
          <a:p>
            <a:r>
              <a:rPr lang="zh-CN" altLang="en-US" dirty="0">
                <a:sym typeface="Poppins"/>
              </a:rPr>
              <a:t>字符类型</a:t>
            </a:r>
          </a:p>
        </p:txBody>
      </p:sp>
      <p:sp>
        <p:nvSpPr>
          <p:cNvPr id="594" name="Google Shape;594;p9"/>
          <p:cNvSpPr txBox="1"/>
          <p:nvPr/>
        </p:nvSpPr>
        <p:spPr>
          <a:xfrm>
            <a:off x="1294192" y="2639181"/>
            <a:ext cx="3329807" cy="14772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CN" altLang="en-US" sz="1000" b="0" i="0" dirty="0">
                <a:solidFill>
                  <a:schemeClr val="tx1"/>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rPr>
              <a:t>字、词、句，组成了我们通常认知的字符，可能还要包含标点符号、数字、一些特别的符号等等，这些在</a:t>
            </a:r>
            <a:r>
              <a:rPr lang="en-US" altLang="zh-CN" sz="1000" b="0" i="0" dirty="0">
                <a:solidFill>
                  <a:schemeClr val="tx1"/>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rPr>
              <a:t>Python</a:t>
            </a:r>
            <a:r>
              <a:rPr lang="zh-CN" altLang="en-US" sz="1000" b="0" i="0" dirty="0">
                <a:solidFill>
                  <a:schemeClr val="tx1"/>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rPr>
              <a:t>中都可以作为字符来看待。由于计算机发展的历史上，是从英语开始的，所以通常的字符就是英文字符，然后是其他西欧字符。最后才是咱们的中文以及其他亚洲语言字符（日语片假名、平假名，韩语字符等）。</a:t>
            </a:r>
            <a:endParaRPr sz="1000" b="1" i="0" dirty="0">
              <a:solidFill>
                <a:schemeClr val="tx1"/>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endParaRPr>
          </a:p>
        </p:txBody>
      </p:sp>
      <p:sp>
        <p:nvSpPr>
          <p:cNvPr id="595" name="Google Shape;595;p9"/>
          <p:cNvSpPr txBox="1"/>
          <p:nvPr/>
        </p:nvSpPr>
        <p:spPr>
          <a:xfrm>
            <a:off x="6096000" y="4619796"/>
            <a:ext cx="192648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1200" dirty="0">
                <a:solidFill>
                  <a:schemeClr val="dk1"/>
                </a:solidFill>
                <a:latin typeface="思源宋体 Light" panose="02020300000000000000" pitchFamily="18" charset="-122"/>
                <a:ea typeface="思源宋体 Light" panose="02020300000000000000" pitchFamily="18" charset="-122"/>
                <a:sym typeface="Arial"/>
              </a:rPr>
              <a:t>用于表示单个字符，如字母、数字或特殊符号。</a:t>
            </a:r>
            <a:endParaRPr sz="1200" dirty="0">
              <a:solidFill>
                <a:schemeClr val="dk1"/>
              </a:solidFill>
              <a:latin typeface="思源宋体 Light" panose="02020300000000000000" pitchFamily="18" charset="-122"/>
              <a:ea typeface="思源宋体 Light" panose="02020300000000000000" pitchFamily="18" charset="-122"/>
              <a:sym typeface="Arial"/>
            </a:endParaRPr>
          </a:p>
        </p:txBody>
      </p:sp>
      <p:sp>
        <p:nvSpPr>
          <p:cNvPr id="597" name="Google Shape;597;p9"/>
          <p:cNvSpPr txBox="1"/>
          <p:nvPr/>
        </p:nvSpPr>
        <p:spPr>
          <a:xfrm>
            <a:off x="6212492" y="4004359"/>
            <a:ext cx="16935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sz="1500" b="1" dirty="0">
                <a:solidFill>
                  <a:schemeClr val="dk1"/>
                </a:solidFill>
                <a:latin typeface="思源宋体 Medium" panose="02020500000000000000" pitchFamily="18" charset="-122"/>
                <a:ea typeface="思源宋体 Medium" panose="02020500000000000000" pitchFamily="18" charset="-122"/>
                <a:sym typeface="Arial"/>
              </a:rPr>
              <a:t>字符型（</a:t>
            </a:r>
            <a:r>
              <a:rPr lang="en-US" sz="1500" b="1" dirty="0">
                <a:solidFill>
                  <a:schemeClr val="dk1"/>
                </a:solidFill>
                <a:latin typeface="思源宋体 Medium" panose="02020500000000000000" pitchFamily="18" charset="-122"/>
                <a:ea typeface="思源宋体 Medium" panose="02020500000000000000" pitchFamily="18" charset="-122"/>
                <a:sym typeface="Arial"/>
              </a:rPr>
              <a:t>Character）</a:t>
            </a:r>
            <a:endParaRPr sz="1500" b="1" i="0" dirty="0">
              <a:solidFill>
                <a:schemeClr val="dk1"/>
              </a:solidFill>
              <a:latin typeface="思源宋体 Medium" panose="02020500000000000000" pitchFamily="18" charset="-122"/>
              <a:ea typeface="思源宋体 Medium" panose="02020500000000000000" pitchFamily="18" charset="-122"/>
              <a:sym typeface="Arial"/>
            </a:endParaRPr>
          </a:p>
        </p:txBody>
      </p:sp>
      <p:sp>
        <p:nvSpPr>
          <p:cNvPr id="598" name="Google Shape;598;p9"/>
          <p:cNvSpPr txBox="1"/>
          <p:nvPr/>
        </p:nvSpPr>
        <p:spPr>
          <a:xfrm>
            <a:off x="9210485" y="4676693"/>
            <a:ext cx="1926484" cy="46162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200">
                <a:solidFill>
                  <a:schemeClr val="dk1"/>
                </a:solidFill>
                <a:latin typeface="思源宋体 Light" panose="02020300000000000000" pitchFamily="18" charset="-122"/>
                <a:ea typeface="思源宋体 Light" panose="02020300000000000000" pitchFamily="18" charset="-122"/>
              </a:defRPr>
            </a:lvl1pPr>
          </a:lstStyle>
          <a:p>
            <a:r>
              <a:rPr lang="zh-CN" altLang="en-US" dirty="0"/>
              <a:t>用于表示一系列字符的集合，通常用于处理文本。</a:t>
            </a:r>
            <a:endParaRPr dirty="0"/>
          </a:p>
        </p:txBody>
      </p:sp>
      <p:sp>
        <p:nvSpPr>
          <p:cNvPr id="600" name="Google Shape;600;p9"/>
          <p:cNvSpPr txBox="1"/>
          <p:nvPr/>
        </p:nvSpPr>
        <p:spPr>
          <a:xfrm>
            <a:off x="9513877" y="4004359"/>
            <a:ext cx="13197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sz="1500" b="1" dirty="0">
                <a:solidFill>
                  <a:schemeClr val="dk1"/>
                </a:solidFill>
                <a:latin typeface="思源宋体 Medium" panose="02020500000000000000" pitchFamily="18" charset="-122"/>
                <a:ea typeface="思源宋体 Medium" panose="02020500000000000000" pitchFamily="18" charset="-122"/>
                <a:sym typeface="Arial"/>
              </a:rPr>
              <a:t>字符串型（</a:t>
            </a:r>
            <a:r>
              <a:rPr lang="en-US" sz="1500" b="1" dirty="0">
                <a:solidFill>
                  <a:schemeClr val="dk1"/>
                </a:solidFill>
                <a:latin typeface="思源宋体 Medium" panose="02020500000000000000" pitchFamily="18" charset="-122"/>
                <a:ea typeface="思源宋体 Medium" panose="02020500000000000000" pitchFamily="18" charset="-122"/>
                <a:sym typeface="Arial"/>
              </a:rPr>
              <a:t>String）</a:t>
            </a:r>
            <a:endParaRPr sz="1500" b="1" i="0" dirty="0">
              <a:solidFill>
                <a:schemeClr val="dk1"/>
              </a:solidFill>
              <a:latin typeface="思源宋体 Medium" panose="02020500000000000000" pitchFamily="18" charset="-122"/>
              <a:ea typeface="思源宋体 Medium" panose="02020500000000000000" pitchFamily="18" charset="-122"/>
              <a:sym typeface="Arial"/>
            </a:endParaRPr>
          </a:p>
        </p:txBody>
      </p:sp>
      <p:sp>
        <p:nvSpPr>
          <p:cNvPr id="3" name="Google Shape;201;p1">
            <a:extLst>
              <a:ext uri="{FF2B5EF4-FFF2-40B4-BE49-F238E27FC236}">
                <a16:creationId xmlns:a16="http://schemas.microsoft.com/office/drawing/2014/main" id="{595A1F06-C145-DEEB-6D30-75F371BB7FC5}"/>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tx1"/>
                </a:solidFill>
                <a:latin typeface="Open Sans"/>
                <a:ea typeface="Open Sans"/>
                <a:cs typeface="Open Sans"/>
                <a:sym typeface="Open Sans"/>
              </a:rPr>
              <a:t>+ +</a:t>
            </a:r>
            <a:endParaRPr sz="2000" b="0" i="0" u="none" strike="noStrike" cap="none" dirty="0">
              <a:solidFill>
                <a:schemeClr val="tx1"/>
              </a:solidFill>
              <a:latin typeface="Open Sans"/>
              <a:ea typeface="Open Sans"/>
              <a:cs typeface="Open Sans"/>
              <a:sym typeface="Open Sans"/>
            </a:endParaRPr>
          </a:p>
        </p:txBody>
      </p:sp>
      <p:sp>
        <p:nvSpPr>
          <p:cNvPr id="2" name="Google Shape;584;p8">
            <a:extLst>
              <a:ext uri="{FF2B5EF4-FFF2-40B4-BE49-F238E27FC236}">
                <a16:creationId xmlns:a16="http://schemas.microsoft.com/office/drawing/2014/main" id="{CAF8784C-ED16-ED64-CE46-D62074994850}"/>
              </a:ext>
            </a:extLst>
          </p:cNvPr>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 name="图片占位符 35">
            <a:extLst>
              <a:ext uri="{FF2B5EF4-FFF2-40B4-BE49-F238E27FC236}">
                <a16:creationId xmlns:a16="http://schemas.microsoft.com/office/drawing/2014/main" id="{BCC1C569-DC2A-FEFE-9346-D8A2D69F6154}"/>
              </a:ext>
            </a:extLst>
          </p:cNvPr>
          <p:cNvPicPr>
            <a:picLocks noGrp="1" noChangeAspect="1"/>
          </p:cNvPicPr>
          <p:nvPr>
            <p:ph type="pic" idx="2"/>
          </p:nvPr>
        </p:nvPicPr>
        <p:blipFill>
          <a:blip r:embed="rId3"/>
          <a:srcRect l="397" r="18007"/>
          <a:stretch/>
        </p:blipFill>
        <p:spPr>
          <a:xfrm>
            <a:off x="6096423" y="1748212"/>
            <a:ext cx="1925638" cy="2051050"/>
          </a:xfrm>
        </p:spPr>
      </p:pic>
      <p:pic>
        <p:nvPicPr>
          <p:cNvPr id="34" name="图片占位符 33">
            <a:extLst>
              <a:ext uri="{FF2B5EF4-FFF2-40B4-BE49-F238E27FC236}">
                <a16:creationId xmlns:a16="http://schemas.microsoft.com/office/drawing/2014/main" id="{0AABD7EB-A50C-D815-3C72-C1915E112081}"/>
              </a:ext>
            </a:extLst>
          </p:cNvPr>
          <p:cNvPicPr>
            <a:picLocks noGrp="1" noChangeAspect="1"/>
          </p:cNvPicPr>
          <p:nvPr>
            <p:ph type="pic" idx="3"/>
          </p:nvPr>
        </p:nvPicPr>
        <p:blipFill>
          <a:blip r:embed="rId4"/>
          <a:srcRect l="27" t="24" r="22835" b="-24"/>
          <a:stretch/>
        </p:blipFill>
        <p:spPr>
          <a:xfrm>
            <a:off x="9210908" y="1748212"/>
            <a:ext cx="1925638" cy="2051050"/>
          </a:xfrm>
        </p:spPr>
      </p:pic>
      <p:sp>
        <p:nvSpPr>
          <p:cNvPr id="7" name="Google Shape;202;p1">
            <a:extLst>
              <a:ext uri="{FF2B5EF4-FFF2-40B4-BE49-F238E27FC236}">
                <a16:creationId xmlns:a16="http://schemas.microsoft.com/office/drawing/2014/main" id="{DCEA85F3-5D31-65E0-60D7-4119664EB9BC}"/>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sz="1500" b="0" i="0" u="none" strike="noStrike" cap="none" dirty="0">
              <a:solidFill>
                <a:schemeClr val="dk1"/>
              </a:solidFill>
              <a:latin typeface="Open Sans"/>
              <a:ea typeface="Open Sans"/>
              <a:cs typeface="Open Sans"/>
              <a:sym typeface="Open Sans"/>
            </a:endParaRPr>
          </a:p>
        </p:txBody>
      </p:sp>
      <p:sp>
        <p:nvSpPr>
          <p:cNvPr id="32" name="Google Shape;203;p1">
            <a:extLst>
              <a:ext uri="{FF2B5EF4-FFF2-40B4-BE49-F238E27FC236}">
                <a16:creationId xmlns:a16="http://schemas.microsoft.com/office/drawing/2014/main" id="{7004A8EA-DCF4-88A5-E908-3EFE139669C9}"/>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https://lyzhang.me</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520" name="Rectangle 519">
            <a:extLst>
              <a:ext uri="{FF2B5EF4-FFF2-40B4-BE49-F238E27FC236}">
                <a16:creationId xmlns:a16="http://schemas.microsoft.com/office/drawing/2014/main" id="{28DF781D-BEB7-71A1-53B2-71AAEF895704}"/>
              </a:ext>
            </a:extLst>
          </p:cNvPr>
          <p:cNvSpPr/>
          <p:nvPr/>
        </p:nvSpPr>
        <p:spPr>
          <a:xfrm>
            <a:off x="0" y="0"/>
            <a:ext cx="12192000" cy="6858000"/>
          </a:xfrm>
          <a:prstGeom prst="rect">
            <a:avLst/>
          </a:prstGeom>
          <a:solidFill>
            <a:srgbClr val="D7D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7"/>
          <p:cNvSpPr txBox="1"/>
          <p:nvPr/>
        </p:nvSpPr>
        <p:spPr>
          <a:xfrm>
            <a:off x="1623160" y="1117456"/>
            <a:ext cx="3013646" cy="7847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lnSpc>
                <a:spcPts val="5400"/>
              </a:lnSpc>
              <a:buNone/>
              <a:defRPr sz="4500" b="1">
                <a:solidFill>
                  <a:schemeClr val="dk1"/>
                </a:solidFill>
                <a:latin typeface="思源宋体 Heavy" panose="02020900000000000000" pitchFamily="18" charset="-122"/>
                <a:ea typeface="思源宋体 Heavy" panose="02020900000000000000" pitchFamily="18" charset="-122"/>
                <a:cs typeface="Poppins SemiBold" panose="00000700000000000000" pitchFamily="2" charset="0"/>
              </a:defRPr>
            </a:lvl1pPr>
          </a:lstStyle>
          <a:p>
            <a:r>
              <a:rPr lang="zh-CN" altLang="en-US" dirty="0">
                <a:sym typeface="Poppins"/>
              </a:rPr>
              <a:t>混合类型</a:t>
            </a:r>
            <a:endParaRPr dirty="0"/>
          </a:p>
        </p:txBody>
      </p:sp>
      <p:grpSp>
        <p:nvGrpSpPr>
          <p:cNvPr id="42" name="组合 41">
            <a:extLst>
              <a:ext uri="{FF2B5EF4-FFF2-40B4-BE49-F238E27FC236}">
                <a16:creationId xmlns:a16="http://schemas.microsoft.com/office/drawing/2014/main" id="{B5A34428-04CC-40E8-4242-670501587E6E}"/>
              </a:ext>
            </a:extLst>
          </p:cNvPr>
          <p:cNvGrpSpPr/>
          <p:nvPr/>
        </p:nvGrpSpPr>
        <p:grpSpPr>
          <a:xfrm>
            <a:off x="1310356" y="2596122"/>
            <a:ext cx="5163214" cy="576000"/>
            <a:chOff x="1790647" y="2711725"/>
            <a:chExt cx="5163214" cy="576000"/>
          </a:xfrm>
        </p:grpSpPr>
        <p:sp>
          <p:nvSpPr>
            <p:cNvPr id="485" name="Google Shape;485;p7"/>
            <p:cNvSpPr txBox="1"/>
            <p:nvPr/>
          </p:nvSpPr>
          <p:spPr>
            <a:xfrm>
              <a:off x="1790647" y="2838163"/>
              <a:ext cx="720000"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1500" b="1" dirty="0">
                  <a:solidFill>
                    <a:schemeClr val="dk1"/>
                  </a:solidFill>
                  <a:latin typeface="思源宋体 Medium" panose="02020500000000000000" pitchFamily="18" charset="-122"/>
                  <a:ea typeface="思源宋体 Medium" panose="02020500000000000000" pitchFamily="18" charset="-122"/>
                  <a:cs typeface="Open Sans"/>
                  <a:sym typeface="Open Sans"/>
                </a:rPr>
                <a:t>列表</a:t>
              </a:r>
              <a:endParaRPr sz="1500" b="1" dirty="0">
                <a:solidFill>
                  <a:schemeClr val="dk1"/>
                </a:solidFill>
                <a:latin typeface="思源宋体 Medium" panose="02020500000000000000" pitchFamily="18" charset="-122"/>
                <a:ea typeface="思源宋体 Medium" panose="02020500000000000000" pitchFamily="18" charset="-122"/>
                <a:cs typeface="Open Sans"/>
                <a:sym typeface="Open Sans"/>
              </a:endParaRPr>
            </a:p>
          </p:txBody>
        </p:sp>
        <p:sp>
          <p:nvSpPr>
            <p:cNvPr id="486" name="Google Shape;486;p7"/>
            <p:cNvSpPr txBox="1"/>
            <p:nvPr/>
          </p:nvSpPr>
          <p:spPr>
            <a:xfrm>
              <a:off x="2646110" y="2857399"/>
              <a:ext cx="576000"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b="0" i="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Open Sans"/>
                </a:rPr>
                <a:t>List</a:t>
              </a:r>
              <a:endParaRPr sz="1500" b="1" i="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pen Sans"/>
              </a:endParaRPr>
            </a:p>
          </p:txBody>
        </p:sp>
        <p:sp>
          <p:nvSpPr>
            <p:cNvPr id="487" name="Google Shape;487;p7"/>
            <p:cNvSpPr txBox="1"/>
            <p:nvPr/>
          </p:nvSpPr>
          <p:spPr>
            <a:xfrm>
              <a:off x="3940222" y="2711725"/>
              <a:ext cx="3013639" cy="576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CN" altLang="en-US" sz="1000" b="0" i="0" dirty="0">
                  <a:solidFill>
                    <a:srgbClr val="000000"/>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rPr>
                <a:t>用于构建元素集合，可以用于存储不同类型的数据，且元素可变。</a:t>
              </a:r>
              <a:endParaRPr sz="1000" b="1" i="0" dirty="0">
                <a:solidFill>
                  <a:schemeClr val="dk1"/>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endParaRPr>
            </a:p>
          </p:txBody>
        </p:sp>
      </p:grpSp>
      <p:grpSp>
        <p:nvGrpSpPr>
          <p:cNvPr id="43" name="组合 42">
            <a:extLst>
              <a:ext uri="{FF2B5EF4-FFF2-40B4-BE49-F238E27FC236}">
                <a16:creationId xmlns:a16="http://schemas.microsoft.com/office/drawing/2014/main" id="{3D358248-7806-2F6B-EAF4-5D8C6FE27DAC}"/>
              </a:ext>
            </a:extLst>
          </p:cNvPr>
          <p:cNvGrpSpPr/>
          <p:nvPr/>
        </p:nvGrpSpPr>
        <p:grpSpPr>
          <a:xfrm>
            <a:off x="1310356" y="3334562"/>
            <a:ext cx="5163214" cy="576000"/>
            <a:chOff x="1790647" y="3400791"/>
            <a:chExt cx="5163214" cy="576000"/>
          </a:xfrm>
        </p:grpSpPr>
        <p:sp>
          <p:nvSpPr>
            <p:cNvPr id="488" name="Google Shape;488;p7"/>
            <p:cNvSpPr txBox="1"/>
            <p:nvPr/>
          </p:nvSpPr>
          <p:spPr>
            <a:xfrm>
              <a:off x="1790647" y="3527229"/>
              <a:ext cx="720000"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1500" b="1" dirty="0">
                  <a:solidFill>
                    <a:schemeClr val="dk1"/>
                  </a:solidFill>
                  <a:latin typeface="思源宋体 Medium" panose="02020500000000000000" pitchFamily="18" charset="-122"/>
                  <a:ea typeface="思源宋体 Medium" panose="02020500000000000000" pitchFamily="18" charset="-122"/>
                  <a:cs typeface="Open Sans"/>
                  <a:sym typeface="Open Sans"/>
                </a:rPr>
                <a:t>字典</a:t>
              </a:r>
              <a:endParaRPr sz="1500" b="1" dirty="0">
                <a:solidFill>
                  <a:schemeClr val="dk1"/>
                </a:solidFill>
                <a:latin typeface="思源宋体 Medium" panose="02020500000000000000" pitchFamily="18" charset="-122"/>
                <a:ea typeface="思源宋体 Medium" panose="02020500000000000000" pitchFamily="18" charset="-122"/>
                <a:cs typeface="Open Sans"/>
                <a:sym typeface="Open Sans"/>
              </a:endParaRPr>
            </a:p>
          </p:txBody>
        </p:sp>
        <p:sp>
          <p:nvSpPr>
            <p:cNvPr id="489" name="Google Shape;489;p7"/>
            <p:cNvSpPr txBox="1"/>
            <p:nvPr/>
          </p:nvSpPr>
          <p:spPr>
            <a:xfrm>
              <a:off x="2646111" y="3546465"/>
              <a:ext cx="576000"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b="0" i="0" dirty="0" err="1">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Open Sans"/>
                </a:rPr>
                <a:t>Dict</a:t>
              </a:r>
              <a:endParaRPr sz="1500" b="1" i="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pen Sans"/>
              </a:endParaRPr>
            </a:p>
          </p:txBody>
        </p:sp>
        <p:sp>
          <p:nvSpPr>
            <p:cNvPr id="490" name="Google Shape;490;p7"/>
            <p:cNvSpPr txBox="1"/>
            <p:nvPr/>
          </p:nvSpPr>
          <p:spPr>
            <a:xfrm>
              <a:off x="3940222" y="3400791"/>
              <a:ext cx="3013639" cy="576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CN" altLang="en-US" sz="1000" b="0" i="0" dirty="0">
                  <a:solidFill>
                    <a:srgbClr val="000000"/>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rPr>
                <a:t>一个无序的键值对集合（</a:t>
              </a:r>
              <a:r>
                <a:rPr lang="en-US" altLang="zh-CN" sz="1000" b="0" i="0" dirty="0">
                  <a:solidFill>
                    <a:srgbClr val="000000"/>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rPr>
                <a:t>{K</a:t>
              </a:r>
              <a:r>
                <a:rPr lang="en-US" altLang="zh-CN" sz="1000" dirty="0">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rPr>
                <a:t>:</a:t>
              </a:r>
              <a:r>
                <a:rPr lang="en-US" altLang="zh-CN" sz="1000" b="0" i="0" dirty="0">
                  <a:solidFill>
                    <a:srgbClr val="000000"/>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rPr>
                <a:t>V}</a:t>
              </a:r>
              <a:r>
                <a:rPr lang="zh-CN" altLang="en-US" sz="1000" b="0" i="0" dirty="0">
                  <a:solidFill>
                    <a:srgbClr val="000000"/>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rPr>
                <a:t>），键必须是不可变类型，且每个键值对的键是唯一的。</a:t>
              </a:r>
              <a:endParaRPr sz="1000" b="1" i="0" dirty="0">
                <a:solidFill>
                  <a:schemeClr val="dk1"/>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endParaRPr>
            </a:p>
          </p:txBody>
        </p:sp>
      </p:grpSp>
      <p:grpSp>
        <p:nvGrpSpPr>
          <p:cNvPr id="44" name="组合 43">
            <a:extLst>
              <a:ext uri="{FF2B5EF4-FFF2-40B4-BE49-F238E27FC236}">
                <a16:creationId xmlns:a16="http://schemas.microsoft.com/office/drawing/2014/main" id="{1871EBA2-C25B-60F8-B13F-71EDCD1C4C43}"/>
              </a:ext>
            </a:extLst>
          </p:cNvPr>
          <p:cNvGrpSpPr/>
          <p:nvPr/>
        </p:nvGrpSpPr>
        <p:grpSpPr>
          <a:xfrm>
            <a:off x="1310356" y="4073002"/>
            <a:ext cx="5163214" cy="576000"/>
            <a:chOff x="1790647" y="4153266"/>
            <a:chExt cx="5163214" cy="576000"/>
          </a:xfrm>
        </p:grpSpPr>
        <p:sp>
          <p:nvSpPr>
            <p:cNvPr id="491" name="Google Shape;491;p7"/>
            <p:cNvSpPr txBox="1"/>
            <p:nvPr/>
          </p:nvSpPr>
          <p:spPr>
            <a:xfrm>
              <a:off x="1790647" y="4279704"/>
              <a:ext cx="720000"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1500" b="1" dirty="0">
                  <a:solidFill>
                    <a:schemeClr val="dk1"/>
                  </a:solidFill>
                  <a:latin typeface="思源宋体 Medium" panose="02020500000000000000" pitchFamily="18" charset="-122"/>
                  <a:ea typeface="思源宋体 Medium" panose="02020500000000000000" pitchFamily="18" charset="-122"/>
                  <a:cs typeface="Open Sans"/>
                  <a:sym typeface="Open Sans"/>
                </a:rPr>
                <a:t>函数</a:t>
              </a:r>
              <a:endParaRPr sz="1500" b="1" dirty="0">
                <a:solidFill>
                  <a:schemeClr val="dk1"/>
                </a:solidFill>
                <a:latin typeface="思源宋体 Medium" panose="02020500000000000000" pitchFamily="18" charset="-122"/>
                <a:ea typeface="思源宋体 Medium" panose="02020500000000000000" pitchFamily="18" charset="-122"/>
                <a:cs typeface="Open Sans"/>
                <a:sym typeface="Open Sans"/>
              </a:endParaRPr>
            </a:p>
          </p:txBody>
        </p:sp>
        <p:sp>
          <p:nvSpPr>
            <p:cNvPr id="492" name="Google Shape;492;p7"/>
            <p:cNvSpPr txBox="1"/>
            <p:nvPr/>
          </p:nvSpPr>
          <p:spPr>
            <a:xfrm>
              <a:off x="2646111" y="4298940"/>
              <a:ext cx="576000"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b="0" i="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Open Sans"/>
                </a:rPr>
                <a:t>def</a:t>
              </a:r>
              <a:endParaRPr sz="1500" b="1" i="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pen Sans"/>
              </a:endParaRPr>
            </a:p>
          </p:txBody>
        </p:sp>
        <p:sp>
          <p:nvSpPr>
            <p:cNvPr id="493" name="Google Shape;493;p7"/>
            <p:cNvSpPr txBox="1"/>
            <p:nvPr/>
          </p:nvSpPr>
          <p:spPr>
            <a:xfrm>
              <a:off x="3940222" y="4153266"/>
              <a:ext cx="3013639" cy="576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CN" altLang="en-US" sz="1000" b="0" i="0" dirty="0">
                  <a:solidFill>
                    <a:srgbClr val="000000"/>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rPr>
                <a:t>一段可重复使用的代码块（方法，计算逻辑，状态行为），它可以接受输入参数并返回结果。</a:t>
              </a:r>
              <a:endParaRPr sz="1000" b="1" i="0" dirty="0">
                <a:solidFill>
                  <a:schemeClr val="dk1"/>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endParaRPr>
            </a:p>
          </p:txBody>
        </p:sp>
      </p:grpSp>
      <p:sp>
        <p:nvSpPr>
          <p:cNvPr id="494" name="Google Shape;494;p7"/>
          <p:cNvSpPr txBox="1"/>
          <p:nvPr/>
        </p:nvSpPr>
        <p:spPr>
          <a:xfrm>
            <a:off x="8543049" y="2818122"/>
            <a:ext cx="27393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800" dirty="0">
                <a:solidFill>
                  <a:schemeClr val="dk1"/>
                </a:solidFill>
                <a:latin typeface="思源宋体 Light" panose="02020300000000000000" pitchFamily="18" charset="-122"/>
                <a:ea typeface="思源宋体 Light" panose="02020300000000000000" pitchFamily="18" charset="-122"/>
                <a:cs typeface="Poppins SemiBold" panose="00000700000000000000" pitchFamily="2" charset="0"/>
                <a:sym typeface="Arial"/>
              </a:rPr>
              <a:t>重点就是组合</a:t>
            </a:r>
            <a:endParaRPr sz="2800" b="0" i="0" dirty="0">
              <a:solidFill>
                <a:schemeClr val="dk1"/>
              </a:solidFill>
              <a:latin typeface="思源宋体 Light" panose="02020300000000000000" pitchFamily="18" charset="-122"/>
              <a:ea typeface="思源宋体 Light" panose="02020300000000000000" pitchFamily="18" charset="-122"/>
              <a:cs typeface="Poppins SemiBold" panose="00000700000000000000" pitchFamily="2" charset="0"/>
              <a:sym typeface="Arial"/>
            </a:endParaRPr>
          </a:p>
        </p:txBody>
      </p:sp>
      <p:sp>
        <p:nvSpPr>
          <p:cNvPr id="495" name="Google Shape;495;p7"/>
          <p:cNvSpPr txBox="1"/>
          <p:nvPr/>
        </p:nvSpPr>
        <p:spPr>
          <a:xfrm>
            <a:off x="8581776" y="3765913"/>
            <a:ext cx="2520368"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CN" altLang="en-US" sz="1000" b="0" i="0" dirty="0">
                <a:solidFill>
                  <a:srgbClr val="000000"/>
                </a:solidFill>
                <a:latin typeface="思源宋体 Light" panose="02020300000000000000" pitchFamily="18" charset="-122"/>
                <a:ea typeface="思源宋体 Light" panose="02020300000000000000" pitchFamily="18" charset="-122"/>
                <a:cs typeface="Open Sans"/>
                <a:sym typeface="Open Sans"/>
              </a:rPr>
              <a:t>由数字、字符等组合而成的那些类型，就是混合类型。混合类型也是进一步扩充数据类型的基础。</a:t>
            </a:r>
            <a:endParaRPr sz="1000" b="1" i="0" dirty="0">
              <a:solidFill>
                <a:schemeClr val="dk1"/>
              </a:solidFill>
              <a:latin typeface="思源宋体 Light" panose="02020300000000000000" pitchFamily="18" charset="-122"/>
              <a:ea typeface="思源宋体 Light" panose="02020300000000000000" pitchFamily="18" charset="-122"/>
              <a:cs typeface="Open Sans"/>
              <a:sym typeface="Open Sans"/>
            </a:endParaRPr>
          </a:p>
        </p:txBody>
      </p:sp>
      <p:cxnSp>
        <p:nvCxnSpPr>
          <p:cNvPr id="496" name="Google Shape;496;p7"/>
          <p:cNvCxnSpPr/>
          <p:nvPr/>
        </p:nvCxnSpPr>
        <p:spPr>
          <a:xfrm>
            <a:off x="6753994" y="2322797"/>
            <a:ext cx="0" cy="2295525"/>
          </a:xfrm>
          <a:prstGeom prst="straightConnector1">
            <a:avLst/>
          </a:prstGeom>
          <a:noFill/>
          <a:ln w="9525" cap="flat" cmpd="sng">
            <a:solidFill>
              <a:srgbClr val="D8D8D8"/>
            </a:solidFill>
            <a:prstDash val="solid"/>
            <a:miter lim="800000"/>
            <a:headEnd type="none" w="sm" len="sm"/>
            <a:tailEnd type="none" w="sm" len="sm"/>
          </a:ln>
        </p:spPr>
      </p:cxnSp>
      <p:sp>
        <p:nvSpPr>
          <p:cNvPr id="497" name="Google Shape;497;p7"/>
          <p:cNvSpPr/>
          <p:nvPr/>
        </p:nvSpPr>
        <p:spPr>
          <a:xfrm>
            <a:off x="1"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CA837334-E5C3-8004-14EC-2A05DB812C95}"/>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pic>
        <p:nvPicPr>
          <p:cNvPr id="36" name="图片占位符 35" descr="粉彩检查表和铅笔">
            <a:extLst>
              <a:ext uri="{FF2B5EF4-FFF2-40B4-BE49-F238E27FC236}">
                <a16:creationId xmlns:a16="http://schemas.microsoft.com/office/drawing/2014/main" id="{B0B671AC-D3E0-75D8-1FF3-22AC2BD400E4}"/>
              </a:ext>
            </a:extLst>
          </p:cNvPr>
          <p:cNvPicPr>
            <a:picLocks noGrp="1" noChangeAspect="1"/>
          </p:cNvPicPr>
          <p:nvPr>
            <p:ph type="pic" idx="2"/>
          </p:nvPr>
        </p:nvPicPr>
        <p:blipFill>
          <a:blip r:embed="rId3"/>
          <a:srcRect t="15657" b="15657"/>
          <a:stretch>
            <a:fillRect/>
          </a:stretch>
        </p:blipFill>
        <p:spPr>
          <a:xfrm>
            <a:off x="7034419" y="2596122"/>
            <a:ext cx="960438" cy="539750"/>
          </a:xfrm>
        </p:spPr>
      </p:pic>
      <p:pic>
        <p:nvPicPr>
          <p:cNvPr id="38" name="图片占位符 37" descr="公共图书馆的书架特写">
            <a:extLst>
              <a:ext uri="{FF2B5EF4-FFF2-40B4-BE49-F238E27FC236}">
                <a16:creationId xmlns:a16="http://schemas.microsoft.com/office/drawing/2014/main" id="{75592797-2EF7-ECE1-6D88-1EBC27A5B6F0}"/>
              </a:ext>
            </a:extLst>
          </p:cNvPr>
          <p:cNvPicPr>
            <a:picLocks noGrp="1" noChangeAspect="1"/>
          </p:cNvPicPr>
          <p:nvPr>
            <p:ph type="pic" idx="3"/>
          </p:nvPr>
        </p:nvPicPr>
        <p:blipFill>
          <a:blip r:embed="rId4"/>
          <a:srcRect t="13301" b="13301"/>
          <a:stretch>
            <a:fillRect/>
          </a:stretch>
        </p:blipFill>
        <p:spPr>
          <a:xfrm>
            <a:off x="7034419" y="3326321"/>
            <a:ext cx="960438" cy="539750"/>
          </a:xfrm>
        </p:spPr>
      </p:pic>
      <p:pic>
        <p:nvPicPr>
          <p:cNvPr id="40" name="图片占位符 39" descr="在黑板上书写的公式">
            <a:extLst>
              <a:ext uri="{FF2B5EF4-FFF2-40B4-BE49-F238E27FC236}">
                <a16:creationId xmlns:a16="http://schemas.microsoft.com/office/drawing/2014/main" id="{788B1DB9-AB31-D73E-438F-1D53CF206608}"/>
              </a:ext>
            </a:extLst>
          </p:cNvPr>
          <p:cNvPicPr>
            <a:picLocks noGrp="1" noChangeAspect="1"/>
          </p:cNvPicPr>
          <p:nvPr>
            <p:ph type="pic" idx="4"/>
          </p:nvPr>
        </p:nvPicPr>
        <p:blipFill>
          <a:blip r:embed="rId5"/>
          <a:srcRect t="7914" b="7914"/>
          <a:stretch>
            <a:fillRect/>
          </a:stretch>
        </p:blipFill>
        <p:spPr>
          <a:xfrm>
            <a:off x="7034419" y="4056134"/>
            <a:ext cx="960438" cy="539750"/>
          </a:xfrm>
        </p:spPr>
      </p:pic>
      <p:sp>
        <p:nvSpPr>
          <p:cNvPr id="2" name="Google Shape;202;p1">
            <a:extLst>
              <a:ext uri="{FF2B5EF4-FFF2-40B4-BE49-F238E27FC236}">
                <a16:creationId xmlns:a16="http://schemas.microsoft.com/office/drawing/2014/main" id="{058FB0A4-4915-45A0-EF1D-D9B58E4C41E6}"/>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sz="1500" b="0" i="0" u="none" strike="noStrike" cap="none" dirty="0">
              <a:solidFill>
                <a:schemeClr val="dk1"/>
              </a:solidFill>
              <a:latin typeface="Open Sans"/>
              <a:ea typeface="Open Sans"/>
              <a:cs typeface="Open Sans"/>
              <a:sym typeface="Open Sans"/>
            </a:endParaRPr>
          </a:p>
        </p:txBody>
      </p:sp>
      <p:sp>
        <p:nvSpPr>
          <p:cNvPr id="8" name="Google Shape;203;p1">
            <a:extLst>
              <a:ext uri="{FF2B5EF4-FFF2-40B4-BE49-F238E27FC236}">
                <a16:creationId xmlns:a16="http://schemas.microsoft.com/office/drawing/2014/main" id="{F977AE10-8309-D533-840B-36CEE691C42A}"/>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https://lyzhang.me</a:t>
            </a:r>
            <a:endParaRPr sz="800" b="0" i="0" u="none" strike="noStrike" cap="none" dirty="0">
              <a:solidFill>
                <a:schemeClr val="dk1"/>
              </a:solidFill>
              <a:latin typeface="Open Sans"/>
              <a:ea typeface="Open Sans"/>
              <a:cs typeface="Open Sans"/>
              <a:sym typeface="Open Sans"/>
            </a:endParaRPr>
          </a:p>
        </p:txBody>
      </p:sp>
      <p:grpSp>
        <p:nvGrpSpPr>
          <p:cNvPr id="45" name="组合 44">
            <a:extLst>
              <a:ext uri="{FF2B5EF4-FFF2-40B4-BE49-F238E27FC236}">
                <a16:creationId xmlns:a16="http://schemas.microsoft.com/office/drawing/2014/main" id="{62249B46-4551-E5DA-D794-AE82DDA2A871}"/>
              </a:ext>
            </a:extLst>
          </p:cNvPr>
          <p:cNvGrpSpPr/>
          <p:nvPr/>
        </p:nvGrpSpPr>
        <p:grpSpPr>
          <a:xfrm>
            <a:off x="1310356" y="4811443"/>
            <a:ext cx="5163215" cy="553957"/>
            <a:chOff x="1790647" y="4927046"/>
            <a:chExt cx="5163215" cy="553957"/>
          </a:xfrm>
        </p:grpSpPr>
        <p:sp>
          <p:nvSpPr>
            <p:cNvPr id="32" name="Google Shape;491;p7">
              <a:extLst>
                <a:ext uri="{FF2B5EF4-FFF2-40B4-BE49-F238E27FC236}">
                  <a16:creationId xmlns:a16="http://schemas.microsoft.com/office/drawing/2014/main" id="{64FF8B28-3D14-BCCE-1876-49CC3D7BDAA2}"/>
                </a:ext>
              </a:extLst>
            </p:cNvPr>
            <p:cNvSpPr txBox="1"/>
            <p:nvPr/>
          </p:nvSpPr>
          <p:spPr>
            <a:xfrm>
              <a:off x="1790647" y="5042462"/>
              <a:ext cx="720000"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1500" b="1" dirty="0">
                  <a:solidFill>
                    <a:schemeClr val="dk1"/>
                  </a:solidFill>
                  <a:latin typeface="思源宋体 Medium" panose="02020500000000000000" pitchFamily="18" charset="-122"/>
                  <a:ea typeface="思源宋体 Medium" panose="02020500000000000000" pitchFamily="18" charset="-122"/>
                  <a:cs typeface="Open Sans"/>
                  <a:sym typeface="Open Sans"/>
                </a:rPr>
                <a:t>类型</a:t>
              </a:r>
              <a:endParaRPr sz="1500" b="1" dirty="0">
                <a:solidFill>
                  <a:schemeClr val="dk1"/>
                </a:solidFill>
                <a:latin typeface="思源宋体 Medium" panose="02020500000000000000" pitchFamily="18" charset="-122"/>
                <a:ea typeface="思源宋体 Medium" panose="02020500000000000000" pitchFamily="18" charset="-122"/>
                <a:cs typeface="Open Sans"/>
                <a:sym typeface="Open Sans"/>
              </a:endParaRPr>
            </a:p>
          </p:txBody>
        </p:sp>
        <p:sp>
          <p:nvSpPr>
            <p:cNvPr id="33" name="Google Shape;492;p7">
              <a:extLst>
                <a:ext uri="{FF2B5EF4-FFF2-40B4-BE49-F238E27FC236}">
                  <a16:creationId xmlns:a16="http://schemas.microsoft.com/office/drawing/2014/main" id="{B5237C7A-AE49-1BDE-5BF1-2D4DB10FA7D0}"/>
                </a:ext>
              </a:extLst>
            </p:cNvPr>
            <p:cNvSpPr txBox="1"/>
            <p:nvPr/>
          </p:nvSpPr>
          <p:spPr>
            <a:xfrm>
              <a:off x="2646111" y="5061698"/>
              <a:ext cx="576000"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b="0" i="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Open Sans"/>
                </a:rPr>
                <a:t>class</a:t>
              </a:r>
              <a:endParaRPr sz="1500" b="1" i="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Open Sans"/>
              </a:endParaRPr>
            </a:p>
          </p:txBody>
        </p:sp>
        <p:sp>
          <p:nvSpPr>
            <p:cNvPr id="34" name="Google Shape;493;p7">
              <a:extLst>
                <a:ext uri="{FF2B5EF4-FFF2-40B4-BE49-F238E27FC236}">
                  <a16:creationId xmlns:a16="http://schemas.microsoft.com/office/drawing/2014/main" id="{F115E900-2C61-07DB-BE52-2C57193205B5}"/>
                </a:ext>
              </a:extLst>
            </p:cNvPr>
            <p:cNvSpPr txBox="1"/>
            <p:nvPr/>
          </p:nvSpPr>
          <p:spPr>
            <a:xfrm>
              <a:off x="3940223" y="4927046"/>
              <a:ext cx="3013639"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CN" altLang="en-US" sz="1000" b="0" i="0" dirty="0">
                  <a:solidFill>
                    <a:srgbClr val="000000"/>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rPr>
                <a:t>创建对象的蓝图，它定义了对象的属性和方法，实例化后形成具体的对象，也就是数值和方法的集合。</a:t>
              </a:r>
              <a:endParaRPr sz="1000" b="1" i="0" dirty="0">
                <a:solidFill>
                  <a:schemeClr val="dk1"/>
                </a:solidFill>
                <a:latin typeface="Sarasa Fixed J Light" panose="02000409000000000000" pitchFamily="49" charset="-128"/>
                <a:ea typeface="Sarasa Fixed J Light" panose="02000409000000000000" pitchFamily="49" charset="-128"/>
                <a:cs typeface="Sarasa Fixed J Light" panose="02000409000000000000" pitchFamily="49" charset="-128"/>
                <a:sym typeface="Open Sans"/>
              </a:endParaRPr>
            </a:p>
          </p:txBody>
        </p:sp>
      </p:grpSp>
      <p:pic>
        <p:nvPicPr>
          <p:cNvPr id="41" name="图片占位符 39" descr="通过彩色圆点显示大型数据可视化效果">
            <a:extLst>
              <a:ext uri="{FF2B5EF4-FFF2-40B4-BE49-F238E27FC236}">
                <a16:creationId xmlns:a16="http://schemas.microsoft.com/office/drawing/2014/main" id="{6D89BF58-3AEA-E3AA-90CC-FBEBF6E175AD}"/>
              </a:ext>
            </a:extLst>
          </p:cNvPr>
          <p:cNvPicPr>
            <a:picLocks noChangeAspect="1"/>
          </p:cNvPicPr>
          <p:nvPr/>
        </p:nvPicPr>
        <p:blipFill>
          <a:blip r:embed="rId6"/>
          <a:srcRect t="18775" b="18775"/>
          <a:stretch/>
        </p:blipFill>
        <p:spPr>
          <a:xfrm>
            <a:off x="7034419" y="4811443"/>
            <a:ext cx="960438" cy="539750"/>
          </a:xfrm>
          <a:prstGeom prst="rect">
            <a:avLst/>
          </a:prstGeom>
          <a:noFill/>
          <a:ln>
            <a:noFill/>
          </a:ln>
        </p:spPr>
      </p:pic>
      <p:cxnSp>
        <p:nvCxnSpPr>
          <p:cNvPr id="47" name="直接连接符 46">
            <a:extLst>
              <a:ext uri="{FF2B5EF4-FFF2-40B4-BE49-F238E27FC236}">
                <a16:creationId xmlns:a16="http://schemas.microsoft.com/office/drawing/2014/main" id="{227B624B-A460-4442-D07E-962A02AC3416}"/>
              </a:ext>
            </a:extLst>
          </p:cNvPr>
          <p:cNvCxnSpPr>
            <a:cxnSpLocks/>
          </p:cNvCxnSpPr>
          <p:nvPr/>
        </p:nvCxnSpPr>
        <p:spPr>
          <a:xfrm>
            <a:off x="8312227" y="2361388"/>
            <a:ext cx="0" cy="324590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63" name="Rectangle 5">
            <a:extLst>
              <a:ext uri="{FF2B5EF4-FFF2-40B4-BE49-F238E27FC236}">
                <a16:creationId xmlns:a16="http://schemas.microsoft.com/office/drawing/2014/main" id="{E2F0DA6B-E98D-D015-F08D-5525D15EFAEA}"/>
              </a:ext>
            </a:extLst>
          </p:cNvPr>
          <p:cNvSpPr>
            <a:spLocks noChangeArrowheads="1"/>
          </p:cNvSpPr>
          <p:nvPr/>
        </p:nvSpPr>
        <p:spPr bwMode="auto">
          <a:xfrm>
            <a:off x="1" y="0"/>
            <a:ext cx="12192000" cy="6857999"/>
          </a:xfrm>
          <a:prstGeom prst="rect">
            <a:avLst/>
          </a:prstGeom>
          <a:solidFill>
            <a:srgbClr val="D8CBB9">
              <a:alpha val="3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7" name="Google Shape;847;p14"/>
          <p:cNvSpPr txBox="1"/>
          <p:nvPr/>
        </p:nvSpPr>
        <p:spPr>
          <a:xfrm>
            <a:off x="1446185" y="2648398"/>
            <a:ext cx="4566688" cy="600124"/>
          </a:xfrm>
          <a:prstGeom prst="rect">
            <a:avLst/>
          </a:prstGeom>
          <a:noFill/>
          <a:ln>
            <a:noFill/>
          </a:ln>
        </p:spPr>
        <p:txBody>
          <a:bodyPr spcFirstLastPara="1" wrap="square" lIns="91425" tIns="45700" rIns="91425" bIns="45700" anchor="t" anchorCtr="0">
            <a:spAutoFit/>
          </a:bodyPr>
          <a:lstStyle/>
          <a:p>
            <a:pPr marL="228600" marR="0" lvl="0" indent="-228600" algn="l" rtl="0">
              <a:lnSpc>
                <a:spcPct val="150000"/>
              </a:lnSpc>
              <a:spcBef>
                <a:spcPts val="0"/>
              </a:spcBef>
              <a:spcAft>
                <a:spcPts val="0"/>
              </a:spcAft>
              <a:buAutoNum type="arabicPeriod"/>
            </a:pPr>
            <a:r>
              <a:rPr lang="zh-CN" altLang="en-US" sz="1100" dirty="0">
                <a:latin typeface="Cascadia Code Light" panose="020B0609020000020004" pitchFamily="49" charset="0"/>
                <a:ea typeface="Open Sans"/>
                <a:cs typeface="Cascadia Code Light" panose="020B0609020000020004" pitchFamily="49" charset="0"/>
                <a:sym typeface="Open Sans"/>
              </a:rPr>
              <a:t>尝试理解</a:t>
            </a:r>
            <a:r>
              <a:rPr lang="en-US" altLang="zh-CN" sz="1100" dirty="0">
                <a:latin typeface="Cascadia Code Light" panose="020B0609020000020004" pitchFamily="49" charset="0"/>
                <a:ea typeface="Open Sans"/>
                <a:cs typeface="Cascadia Code Light" panose="020B0609020000020004" pitchFamily="49" charset="0"/>
                <a:sym typeface="Open Sans"/>
              </a:rPr>
              <a:t>`”text test </a:t>
            </a:r>
            <a:r>
              <a:rPr lang="en-US" altLang="zh-CN" sz="1100" dirty="0" err="1">
                <a:latin typeface="Cascadia Code Light" panose="020B0609020000020004" pitchFamily="49" charset="0"/>
                <a:ea typeface="Open Sans"/>
                <a:cs typeface="Cascadia Code Light" panose="020B0609020000020004" pitchFamily="49" charset="0"/>
                <a:sym typeface="Open Sans"/>
              </a:rPr>
              <a:t>spilt”.spilt</a:t>
            </a:r>
            <a:r>
              <a:rPr lang="en-US" altLang="zh-CN" sz="1100" dirty="0">
                <a:latin typeface="Cascadia Code Light" panose="020B0609020000020004" pitchFamily="49" charset="0"/>
                <a:ea typeface="Open Sans"/>
                <a:cs typeface="Cascadia Code Light" panose="020B0609020000020004" pitchFamily="49" charset="0"/>
                <a:sym typeface="Open Sans"/>
              </a:rPr>
              <a:t>(‘ ’)`</a:t>
            </a:r>
            <a:r>
              <a:rPr lang="zh-CN" altLang="en-US" sz="1100" dirty="0">
                <a:latin typeface="Cascadia Code Light" panose="020B0609020000020004" pitchFamily="49" charset="0"/>
                <a:ea typeface="Open Sans"/>
                <a:cs typeface="Cascadia Code Light" panose="020B0609020000020004" pitchFamily="49" charset="0"/>
                <a:sym typeface="Open Sans"/>
              </a:rPr>
              <a:t>的结果。</a:t>
            </a:r>
            <a:endParaRPr lang="en-US" sz="1100" i="0" dirty="0">
              <a:solidFill>
                <a:srgbClr val="000000"/>
              </a:solidFill>
              <a:latin typeface="Cascadia Code Light" panose="020B0609020000020004" pitchFamily="49" charset="0"/>
              <a:ea typeface="Open Sans"/>
              <a:cs typeface="Cascadia Code Light" panose="020B0609020000020004" pitchFamily="49" charset="0"/>
              <a:sym typeface="Open Sans"/>
            </a:endParaRPr>
          </a:p>
          <a:p>
            <a:pPr marL="228600" marR="0" lvl="0" indent="-228600" algn="l" rtl="0">
              <a:lnSpc>
                <a:spcPct val="150000"/>
              </a:lnSpc>
              <a:spcBef>
                <a:spcPts val="0"/>
              </a:spcBef>
              <a:spcAft>
                <a:spcPts val="0"/>
              </a:spcAft>
              <a:buAutoNum type="arabicPeriod"/>
            </a:pPr>
            <a:r>
              <a:rPr lang="zh-CN" altLang="en-US" sz="1100" i="0">
                <a:solidFill>
                  <a:srgbClr val="000000"/>
                </a:solidFill>
                <a:latin typeface="Cascadia Code Light" panose="020B0609020000020004" pitchFamily="49" charset="0"/>
                <a:ea typeface="Open Sans"/>
                <a:cs typeface="Cascadia Code Light" panose="020B0609020000020004" pitchFamily="49" charset="0"/>
                <a:sym typeface="Open Sans"/>
              </a:rPr>
              <a:t>写出一个数值、一段字符串和一个注释</a:t>
            </a:r>
            <a:r>
              <a:rPr lang="zh-CN" altLang="en-US" sz="1100" i="0" dirty="0">
                <a:solidFill>
                  <a:srgbClr val="000000"/>
                </a:solidFill>
                <a:latin typeface="Cascadia Code Light" panose="020B0609020000020004" pitchFamily="49" charset="0"/>
                <a:ea typeface="Open Sans"/>
                <a:cs typeface="Cascadia Code Light" panose="020B0609020000020004" pitchFamily="49" charset="0"/>
                <a:sym typeface="Open Sans"/>
              </a:rPr>
              <a:t>。</a:t>
            </a:r>
            <a:endParaRPr lang="en-US" sz="1100" i="0" dirty="0">
              <a:solidFill>
                <a:srgbClr val="000000"/>
              </a:solidFill>
              <a:latin typeface="Cascadia Code Light" panose="020B0609020000020004" pitchFamily="49" charset="0"/>
              <a:ea typeface="Open Sans"/>
              <a:cs typeface="Cascadia Code Light" panose="020B0609020000020004" pitchFamily="49" charset="0"/>
              <a:sym typeface="Open Sans"/>
            </a:endParaRPr>
          </a:p>
        </p:txBody>
      </p:sp>
      <p:sp>
        <p:nvSpPr>
          <p:cNvPr id="848" name="Google Shape;848;p14"/>
          <p:cNvSpPr txBox="1"/>
          <p:nvPr/>
        </p:nvSpPr>
        <p:spPr>
          <a:xfrm>
            <a:off x="1446186" y="1658023"/>
            <a:ext cx="412081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4500" b="1" dirty="0">
                <a:solidFill>
                  <a:schemeClr val="dk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练习题</a:t>
            </a:r>
            <a:endParaRPr dirty="0">
              <a:latin typeface="思源宋体 Heavy" panose="02020900000000000000" pitchFamily="18" charset="-122"/>
              <a:ea typeface="思源宋体 Heavy" panose="02020900000000000000" pitchFamily="18" charset="-122"/>
              <a:cs typeface="Poppins SemiBold" panose="00000700000000000000" pitchFamily="2" charset="0"/>
            </a:endParaRPr>
          </a:p>
        </p:txBody>
      </p:sp>
      <p:sp>
        <p:nvSpPr>
          <p:cNvPr id="849" name="Google Shape;849;p14"/>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8A180670-7D3C-6DC6-223C-1584E794F6C0}"/>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pic>
        <p:nvPicPr>
          <p:cNvPr id="2" name="Image 2" descr="preencoded.png">
            <a:extLst>
              <a:ext uri="{FF2B5EF4-FFF2-40B4-BE49-F238E27FC236}">
                <a16:creationId xmlns:a16="http://schemas.microsoft.com/office/drawing/2014/main" id="{53F44815-AC56-530D-C475-F08783EE45A2}"/>
              </a:ext>
            </a:extLst>
          </p:cNvPr>
          <p:cNvPicPr>
            <a:picLocks noGrp="1" noChangeAspect="1"/>
          </p:cNvPicPr>
          <p:nvPr>
            <p:ph type="pic" idx="2"/>
          </p:nvPr>
        </p:nvPicPr>
        <p:blipFill>
          <a:blip r:embed="rId3"/>
          <a:srcRect t="11913" b="11913"/>
          <a:stretch>
            <a:fillRect/>
          </a:stretch>
        </p:blipFill>
        <p:spPr>
          <a:xfrm>
            <a:off x="1565275" y="3497263"/>
            <a:ext cx="4121150" cy="1938337"/>
          </a:xfrm>
          <a:prstGeom prst="rect">
            <a:avLst/>
          </a:prstGeom>
        </p:spPr>
      </p:pic>
      <p:pic>
        <p:nvPicPr>
          <p:cNvPr id="32" name="图片 31">
            <a:extLst>
              <a:ext uri="{FF2B5EF4-FFF2-40B4-BE49-F238E27FC236}">
                <a16:creationId xmlns:a16="http://schemas.microsoft.com/office/drawing/2014/main" id="{9D18F289-9BC9-0B68-2503-3CEFD9C7F68C}"/>
              </a:ext>
            </a:extLst>
          </p:cNvPr>
          <p:cNvPicPr>
            <a:picLocks noChangeAspect="1"/>
          </p:cNvPicPr>
          <p:nvPr/>
        </p:nvPicPr>
        <p:blipFill>
          <a:blip r:embed="rId4"/>
          <a:stretch>
            <a:fillRect/>
          </a:stretch>
        </p:blipFill>
        <p:spPr>
          <a:xfrm>
            <a:off x="7578147" y="0"/>
            <a:ext cx="3167667" cy="5810083"/>
          </a:xfrm>
          <a:prstGeom prst="rect">
            <a:avLst/>
          </a:prstGeom>
        </p:spPr>
      </p:pic>
      <p:sp>
        <p:nvSpPr>
          <p:cNvPr id="33" name="文本框 32">
            <a:extLst>
              <a:ext uri="{FF2B5EF4-FFF2-40B4-BE49-F238E27FC236}">
                <a16:creationId xmlns:a16="http://schemas.microsoft.com/office/drawing/2014/main" id="{F87827B5-A608-1B37-BEFD-6BA14485423C}"/>
              </a:ext>
            </a:extLst>
          </p:cNvPr>
          <p:cNvSpPr txBox="1"/>
          <p:nvPr/>
        </p:nvSpPr>
        <p:spPr>
          <a:xfrm>
            <a:off x="7499052" y="5810083"/>
            <a:ext cx="2492393" cy="261610"/>
          </a:xfrm>
          <a:prstGeom prst="rect">
            <a:avLst/>
          </a:prstGeom>
          <a:noFill/>
        </p:spPr>
        <p:txBody>
          <a:bodyPr wrap="square" rtlCol="0">
            <a:spAutoFit/>
          </a:bodyPr>
          <a:lstStyle/>
          <a:p>
            <a:r>
              <a:rPr lang="zh-CN" altLang="en-US" sz="1100" dirty="0">
                <a:latin typeface="思源黑体 Light" panose="020B0300000000000000" pitchFamily="34" charset="-122"/>
                <a:ea typeface="思源黑体 Light" panose="020B0300000000000000" pitchFamily="34" charset="-122"/>
              </a:rPr>
              <a:t>指定需要运行的</a:t>
            </a:r>
            <a:r>
              <a:rPr lang="en-US" altLang="zh-CN" sz="1100" dirty="0">
                <a:latin typeface="思源黑体 Light" panose="020B0300000000000000" pitchFamily="34" charset="-122"/>
                <a:ea typeface="思源黑体 Light" panose="020B0300000000000000" pitchFamily="34" charset="-122"/>
              </a:rPr>
              <a:t>Python</a:t>
            </a:r>
            <a:r>
              <a:rPr lang="zh-CN" altLang="en-US" sz="1100" dirty="0">
                <a:latin typeface="思源黑体 Light" panose="020B0300000000000000" pitchFamily="34" charset="-122"/>
                <a:ea typeface="思源黑体 Light" panose="020B0300000000000000" pitchFamily="34" charset="-122"/>
              </a:rPr>
              <a:t>代码。</a:t>
            </a:r>
          </a:p>
        </p:txBody>
      </p:sp>
      <p:sp>
        <p:nvSpPr>
          <p:cNvPr id="34" name="Google Shape;202;p1">
            <a:extLst>
              <a:ext uri="{FF2B5EF4-FFF2-40B4-BE49-F238E27FC236}">
                <a16:creationId xmlns:a16="http://schemas.microsoft.com/office/drawing/2014/main" id="{E5E59D87-2775-BD21-F1F5-E1558680D958}"/>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lang="en-US" altLang="zh-CN" sz="1500" b="0" i="0" u="none" strike="noStrike" cap="none" dirty="0">
              <a:solidFill>
                <a:schemeClr val="dk1"/>
              </a:solidFill>
              <a:latin typeface="Open Sans"/>
              <a:ea typeface="Open Sans"/>
              <a:cs typeface="Open Sans"/>
              <a:sym typeface="Open Sans"/>
            </a:endParaRPr>
          </a:p>
        </p:txBody>
      </p:sp>
      <p:sp>
        <p:nvSpPr>
          <p:cNvPr id="35" name="Google Shape;203;p1">
            <a:extLst>
              <a:ext uri="{FF2B5EF4-FFF2-40B4-BE49-F238E27FC236}">
                <a16:creationId xmlns:a16="http://schemas.microsoft.com/office/drawing/2014/main" id="{D260CA08-CB25-799F-FC00-EDDC76D42AC9}"/>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altLang="zh-CN" sz="800" b="0" i="0" u="none" strike="noStrike" cap="none" dirty="0">
                <a:solidFill>
                  <a:schemeClr val="dk1"/>
                </a:solidFill>
                <a:latin typeface="Open Sans"/>
                <a:ea typeface="Open Sans"/>
                <a:cs typeface="Open Sans"/>
                <a:sym typeface="Open Sans"/>
              </a:rPr>
              <a:t>https://lyzhang.me</a:t>
            </a:r>
          </a:p>
        </p:txBody>
      </p:sp>
    </p:spTree>
  </p:cSld>
  <p:clrMapOvr>
    <a:masterClrMapping/>
  </p:clrMapOvr>
</p:sld>
</file>

<file path=ppt/theme/theme1.xml><?xml version="1.0" encoding="utf-8"?>
<a:theme xmlns:a="http://schemas.openxmlformats.org/drawingml/2006/main" name="Office Theme">
  <a:themeElements>
    <a:clrScheme name="Custom 8">
      <a:dk1>
        <a:srgbClr val="000000"/>
      </a:dk1>
      <a:lt1>
        <a:srgbClr val="FFFFFF"/>
      </a:lt1>
      <a:dk2>
        <a:srgbClr val="44546A"/>
      </a:dk2>
      <a:lt2>
        <a:srgbClr val="E7E6E6"/>
      </a:lt2>
      <a:accent1>
        <a:srgbClr val="F4EFE4"/>
      </a:accent1>
      <a:accent2>
        <a:srgbClr val="8BC145"/>
      </a:accent2>
      <a:accent3>
        <a:srgbClr val="36AFCE"/>
      </a:accent3>
      <a:accent4>
        <a:srgbClr val="1D6FA9"/>
      </a:accent4>
      <a:accent5>
        <a:srgbClr val="B74919"/>
      </a:accent5>
      <a:accent6>
        <a:srgbClr val="E1DAC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765</TotalTime>
  <Words>871</Words>
  <Application>Microsoft Office PowerPoint</Application>
  <PresentationFormat>宽屏</PresentationFormat>
  <Paragraphs>113</Paragraphs>
  <Slides>10</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vt:i4>
      </vt:variant>
    </vt:vector>
  </HeadingPairs>
  <TitlesOfParts>
    <vt:vector size="26" baseType="lpstr">
      <vt:lpstr>Sarasa Fixed J Light</vt:lpstr>
      <vt:lpstr>等距更纱黑体 Slab SC</vt:lpstr>
      <vt:lpstr>更纱黑体 UI SC</vt:lpstr>
      <vt:lpstr>思源黑体 Light</vt:lpstr>
      <vt:lpstr>思源宋体 Heavy</vt:lpstr>
      <vt:lpstr>思源宋体 Light</vt:lpstr>
      <vt:lpstr>思源宋体 Medium</vt:lpstr>
      <vt:lpstr>Arial</vt:lpstr>
      <vt:lpstr>Calibri</vt:lpstr>
      <vt:lpstr>Calibri Light</vt:lpstr>
      <vt:lpstr>Cascadia Code Light</vt:lpstr>
      <vt:lpstr>Open Sans</vt:lpstr>
      <vt:lpstr>Poppins</vt:lpstr>
      <vt:lpstr>Poppins Medium</vt:lpstr>
      <vt:lpstr>Poppins SemiBold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Sidney Liangyi Zhang</cp:lastModifiedBy>
  <cp:revision>180</cp:revision>
  <dcterms:created xsi:type="dcterms:W3CDTF">2021-12-14T05:12:26Z</dcterms:created>
  <dcterms:modified xsi:type="dcterms:W3CDTF">2025-02-21T07:11:43Z</dcterms:modified>
</cp:coreProperties>
</file>